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95" r:id="rId2"/>
    <p:sldId id="340" r:id="rId3"/>
    <p:sldId id="301" r:id="rId4"/>
    <p:sldId id="391" r:id="rId5"/>
    <p:sldId id="296" r:id="rId6"/>
    <p:sldId id="393" r:id="rId7"/>
    <p:sldId id="431" r:id="rId8"/>
    <p:sldId id="394" r:id="rId9"/>
    <p:sldId id="416" r:id="rId10"/>
    <p:sldId id="413" r:id="rId11"/>
    <p:sldId id="427" r:id="rId12"/>
    <p:sldId id="417" r:id="rId13"/>
    <p:sldId id="414" r:id="rId14"/>
    <p:sldId id="428" r:id="rId15"/>
    <p:sldId id="423" r:id="rId16"/>
    <p:sldId id="424" r:id="rId17"/>
    <p:sldId id="426" r:id="rId18"/>
    <p:sldId id="425" r:id="rId19"/>
    <p:sldId id="415" r:id="rId20"/>
    <p:sldId id="418" r:id="rId21"/>
    <p:sldId id="419" r:id="rId22"/>
    <p:sldId id="421" r:id="rId23"/>
    <p:sldId id="429" r:id="rId24"/>
    <p:sldId id="422" r:id="rId25"/>
    <p:sldId id="430" r:id="rId26"/>
    <p:sldId id="395" r:id="rId27"/>
    <p:sldId id="392" r:id="rId28"/>
    <p:sldId id="297" r:id="rId29"/>
    <p:sldId id="298" r:id="rId30"/>
    <p:sldId id="299" r:id="rId31"/>
    <p:sldId id="300" r:id="rId32"/>
    <p:sldId id="390" r:id="rId33"/>
    <p:sldId id="405" r:id="rId34"/>
    <p:sldId id="396" r:id="rId35"/>
    <p:sldId id="410" r:id="rId36"/>
    <p:sldId id="397" r:id="rId37"/>
    <p:sldId id="398" r:id="rId38"/>
    <p:sldId id="399" r:id="rId39"/>
    <p:sldId id="411" r:id="rId40"/>
    <p:sldId id="400" r:id="rId41"/>
    <p:sldId id="401" r:id="rId42"/>
    <p:sldId id="412" r:id="rId43"/>
    <p:sldId id="402" r:id="rId44"/>
    <p:sldId id="403" r:id="rId45"/>
    <p:sldId id="406" r:id="rId46"/>
    <p:sldId id="433" r:id="rId47"/>
    <p:sldId id="404" r:id="rId48"/>
    <p:sldId id="409" r:id="rId49"/>
    <p:sldId id="408" r:id="rId50"/>
    <p:sldId id="389" r:id="rId51"/>
    <p:sldId id="360" r:id="rId52"/>
    <p:sldId id="342" r:id="rId53"/>
    <p:sldId id="339" r:id="rId54"/>
    <p:sldId id="344" r:id="rId55"/>
    <p:sldId id="359" r:id="rId56"/>
    <p:sldId id="345" r:id="rId57"/>
    <p:sldId id="355" r:id="rId58"/>
    <p:sldId id="356" r:id="rId59"/>
    <p:sldId id="341"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613"/>
  </p:normalViewPr>
  <p:slideViewPr>
    <p:cSldViewPr snapToObjects="1">
      <p:cViewPr varScale="1">
        <p:scale>
          <a:sx n="107" d="100"/>
          <a:sy n="107" d="100"/>
        </p:scale>
        <p:origin x="656"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4A74F5-B128-304D-9FE3-603D7361A823}" type="doc">
      <dgm:prSet loTypeId="urn:microsoft.com/office/officeart/2005/8/layout/pyramid3" loCatId="" qsTypeId="urn:microsoft.com/office/officeart/2005/8/quickstyle/simple1" qsCatId="simple" csTypeId="urn:microsoft.com/office/officeart/2005/8/colors/accent4_2" csCatId="accent4" phldr="1"/>
      <dgm:spPr/>
    </dgm:pt>
    <dgm:pt modelId="{381A4592-29C3-384B-AC9D-CDA06DAB0B9C}">
      <dgm:prSet phldrT="[Text]" custT="1"/>
      <dgm:spPr/>
      <dgm:t>
        <a:bodyPr/>
        <a:lstStyle/>
        <a:p>
          <a:r>
            <a:rPr lang="en-US" sz="4800" dirty="0"/>
            <a:t>Paragraph</a:t>
          </a:r>
          <a:endParaRPr lang="en-US" sz="3000" dirty="0"/>
        </a:p>
      </dgm:t>
    </dgm:pt>
    <dgm:pt modelId="{35FE2716-D0E5-F745-BA73-C5A1C61DC87E}" type="parTrans" cxnId="{B9737B91-D08C-1F43-B7E0-F4AE0829B7B8}">
      <dgm:prSet/>
      <dgm:spPr/>
      <dgm:t>
        <a:bodyPr/>
        <a:lstStyle/>
        <a:p>
          <a:endParaRPr lang="en-US"/>
        </a:p>
      </dgm:t>
    </dgm:pt>
    <dgm:pt modelId="{072F744E-343D-2A46-B1D9-EADF21447A9E}" type="sibTrans" cxnId="{B9737B91-D08C-1F43-B7E0-F4AE0829B7B8}">
      <dgm:prSet/>
      <dgm:spPr/>
      <dgm:t>
        <a:bodyPr/>
        <a:lstStyle/>
        <a:p>
          <a:endParaRPr lang="en-US"/>
        </a:p>
      </dgm:t>
    </dgm:pt>
    <dgm:pt modelId="{B3E53143-648E-624C-9999-4E0341EB2741}">
      <dgm:prSet phldrT="[Text]" custT="1"/>
      <dgm:spPr/>
      <dgm:t>
        <a:bodyPr/>
        <a:lstStyle/>
        <a:p>
          <a:r>
            <a:rPr lang="en-US" sz="4400" baseline="0" dirty="0"/>
            <a:t>Sentences</a:t>
          </a:r>
          <a:endParaRPr lang="en-US" sz="4800" baseline="0" dirty="0"/>
        </a:p>
      </dgm:t>
    </dgm:pt>
    <dgm:pt modelId="{8DE7E41B-2A7F-3545-8826-800C3C5AF5A6}" type="parTrans" cxnId="{9A05A9F7-8E64-9A40-9FAD-F04AB4A0BB62}">
      <dgm:prSet/>
      <dgm:spPr/>
      <dgm:t>
        <a:bodyPr/>
        <a:lstStyle/>
        <a:p>
          <a:endParaRPr lang="en-US"/>
        </a:p>
      </dgm:t>
    </dgm:pt>
    <dgm:pt modelId="{527CF7B8-AE55-6A42-8D70-E8FBEA91E88D}" type="sibTrans" cxnId="{9A05A9F7-8E64-9A40-9FAD-F04AB4A0BB62}">
      <dgm:prSet/>
      <dgm:spPr/>
      <dgm:t>
        <a:bodyPr/>
        <a:lstStyle/>
        <a:p>
          <a:endParaRPr lang="en-US"/>
        </a:p>
      </dgm:t>
    </dgm:pt>
    <dgm:pt modelId="{D649E7E6-2056-314E-9342-87E782CB5EA8}">
      <dgm:prSet phldrT="[Text]" custT="1"/>
      <dgm:spPr/>
      <dgm:t>
        <a:bodyPr/>
        <a:lstStyle/>
        <a:p>
          <a:r>
            <a:rPr lang="en-US" sz="4000" baseline="0" dirty="0"/>
            <a:t>Main Clauses</a:t>
          </a:r>
        </a:p>
      </dgm:t>
    </dgm:pt>
    <dgm:pt modelId="{2519EB3B-3597-EB4E-A6D7-D2C70A82DF3F}" type="parTrans" cxnId="{FA2D4B86-489E-3748-A573-F6C7A205924A}">
      <dgm:prSet/>
      <dgm:spPr/>
      <dgm:t>
        <a:bodyPr/>
        <a:lstStyle/>
        <a:p>
          <a:endParaRPr lang="en-US"/>
        </a:p>
      </dgm:t>
    </dgm:pt>
    <dgm:pt modelId="{E74C46D1-C579-E447-9BB5-5D7F1991298B}" type="sibTrans" cxnId="{FA2D4B86-489E-3748-A573-F6C7A205924A}">
      <dgm:prSet/>
      <dgm:spPr/>
      <dgm:t>
        <a:bodyPr/>
        <a:lstStyle/>
        <a:p>
          <a:endParaRPr lang="en-US"/>
        </a:p>
      </dgm:t>
    </dgm:pt>
    <dgm:pt modelId="{9EB8BA52-3CCA-3F47-9A5D-6B84EFE7063F}">
      <dgm:prSet custT="1"/>
      <dgm:spPr/>
      <dgm:t>
        <a:bodyPr/>
        <a:lstStyle/>
        <a:p>
          <a:r>
            <a:rPr lang="en-US" sz="3600" baseline="0" dirty="0"/>
            <a:t>Phrases</a:t>
          </a:r>
        </a:p>
      </dgm:t>
    </dgm:pt>
    <dgm:pt modelId="{14A44BE5-11D2-FA49-8B7B-4585A9D7CA75}" type="parTrans" cxnId="{9675324D-0DDD-D94D-8B1E-BFCA64A705C0}">
      <dgm:prSet/>
      <dgm:spPr/>
      <dgm:t>
        <a:bodyPr/>
        <a:lstStyle/>
        <a:p>
          <a:endParaRPr lang="en-US"/>
        </a:p>
      </dgm:t>
    </dgm:pt>
    <dgm:pt modelId="{0B5FFA47-3DD2-D043-B949-659BA1962169}" type="sibTrans" cxnId="{9675324D-0DDD-D94D-8B1E-BFCA64A705C0}">
      <dgm:prSet/>
      <dgm:spPr/>
      <dgm:t>
        <a:bodyPr/>
        <a:lstStyle/>
        <a:p>
          <a:endParaRPr lang="en-US"/>
        </a:p>
      </dgm:t>
    </dgm:pt>
    <dgm:pt modelId="{70644569-8036-DA4E-AB1F-5224F29EFF73}">
      <dgm:prSet custT="1"/>
      <dgm:spPr/>
      <dgm:t>
        <a:bodyPr/>
        <a:lstStyle/>
        <a:p>
          <a:r>
            <a:rPr lang="en-US" sz="3000" baseline="0" dirty="0"/>
            <a:t>Words</a:t>
          </a:r>
        </a:p>
        <a:p>
          <a:endParaRPr lang="en-US" sz="3000" baseline="0" dirty="0"/>
        </a:p>
      </dgm:t>
    </dgm:pt>
    <dgm:pt modelId="{1E05A6C9-BC29-944F-8E0B-7ECEBB995830}" type="parTrans" cxnId="{728C7324-6668-E643-9F74-7DD179ABD6C2}">
      <dgm:prSet/>
      <dgm:spPr/>
      <dgm:t>
        <a:bodyPr/>
        <a:lstStyle/>
        <a:p>
          <a:endParaRPr lang="en-US"/>
        </a:p>
      </dgm:t>
    </dgm:pt>
    <dgm:pt modelId="{63BB267A-FCA8-8145-A035-5579B0B61C7D}" type="sibTrans" cxnId="{728C7324-6668-E643-9F74-7DD179ABD6C2}">
      <dgm:prSet/>
      <dgm:spPr/>
      <dgm:t>
        <a:bodyPr/>
        <a:lstStyle/>
        <a:p>
          <a:endParaRPr lang="en-US"/>
        </a:p>
      </dgm:t>
    </dgm:pt>
    <dgm:pt modelId="{B715EC55-4024-BE46-9AFC-258CACF5846C}">
      <dgm:prSet custT="1"/>
      <dgm:spPr/>
      <dgm:t>
        <a:bodyPr/>
        <a:lstStyle/>
        <a:p>
          <a:r>
            <a:rPr lang="en-US" sz="3600" dirty="0"/>
            <a:t>Dependent Clauses</a:t>
          </a:r>
        </a:p>
      </dgm:t>
    </dgm:pt>
    <dgm:pt modelId="{B5C5FCEB-E772-3042-B815-F8E160F6C7C2}" type="parTrans" cxnId="{F72622A2-FA2F-1444-B4F8-3E0E05F37F5C}">
      <dgm:prSet/>
      <dgm:spPr/>
      <dgm:t>
        <a:bodyPr/>
        <a:lstStyle/>
        <a:p>
          <a:endParaRPr lang="en-US"/>
        </a:p>
      </dgm:t>
    </dgm:pt>
    <dgm:pt modelId="{725F48B5-07BA-7A4D-BAC4-6732060A5C40}" type="sibTrans" cxnId="{F72622A2-FA2F-1444-B4F8-3E0E05F37F5C}">
      <dgm:prSet/>
      <dgm:spPr/>
      <dgm:t>
        <a:bodyPr/>
        <a:lstStyle/>
        <a:p>
          <a:endParaRPr lang="en-US"/>
        </a:p>
      </dgm:t>
    </dgm:pt>
    <dgm:pt modelId="{89F876BB-1558-E44E-9A69-04716924FABC}" type="pres">
      <dgm:prSet presAssocID="{334A74F5-B128-304D-9FE3-603D7361A823}" presName="Name0" presStyleCnt="0">
        <dgm:presLayoutVars>
          <dgm:dir/>
          <dgm:animLvl val="lvl"/>
          <dgm:resizeHandles val="exact"/>
        </dgm:presLayoutVars>
      </dgm:prSet>
      <dgm:spPr/>
    </dgm:pt>
    <dgm:pt modelId="{BB02AD79-8DA8-F74E-BB9C-0D919AA36606}" type="pres">
      <dgm:prSet presAssocID="{381A4592-29C3-384B-AC9D-CDA06DAB0B9C}" presName="Name8" presStyleCnt="0"/>
      <dgm:spPr/>
    </dgm:pt>
    <dgm:pt modelId="{C39314A3-303E-204D-B562-FDA0EE891823}" type="pres">
      <dgm:prSet presAssocID="{381A4592-29C3-384B-AC9D-CDA06DAB0B9C}" presName="level" presStyleLbl="node1" presStyleIdx="0" presStyleCnt="6">
        <dgm:presLayoutVars>
          <dgm:chMax val="1"/>
          <dgm:bulletEnabled val="1"/>
        </dgm:presLayoutVars>
      </dgm:prSet>
      <dgm:spPr/>
    </dgm:pt>
    <dgm:pt modelId="{D4BE9051-C4C0-ED4E-A322-F458E97E24DB}" type="pres">
      <dgm:prSet presAssocID="{381A4592-29C3-384B-AC9D-CDA06DAB0B9C}" presName="levelTx" presStyleLbl="revTx" presStyleIdx="0" presStyleCnt="0">
        <dgm:presLayoutVars>
          <dgm:chMax val="1"/>
          <dgm:bulletEnabled val="1"/>
        </dgm:presLayoutVars>
      </dgm:prSet>
      <dgm:spPr/>
    </dgm:pt>
    <dgm:pt modelId="{83877CDC-753C-A445-8F04-A36180B6E719}" type="pres">
      <dgm:prSet presAssocID="{B3E53143-648E-624C-9999-4E0341EB2741}" presName="Name8" presStyleCnt="0"/>
      <dgm:spPr/>
    </dgm:pt>
    <dgm:pt modelId="{E331199F-3CF0-F745-AE50-BF31F35F7B89}" type="pres">
      <dgm:prSet presAssocID="{B3E53143-648E-624C-9999-4E0341EB2741}" presName="level" presStyleLbl="node1" presStyleIdx="1" presStyleCnt="6">
        <dgm:presLayoutVars>
          <dgm:chMax val="1"/>
          <dgm:bulletEnabled val="1"/>
        </dgm:presLayoutVars>
      </dgm:prSet>
      <dgm:spPr/>
    </dgm:pt>
    <dgm:pt modelId="{DE6DD1E8-6C7C-9842-82E0-82558635ECAE}" type="pres">
      <dgm:prSet presAssocID="{B3E53143-648E-624C-9999-4E0341EB2741}" presName="levelTx" presStyleLbl="revTx" presStyleIdx="0" presStyleCnt="0">
        <dgm:presLayoutVars>
          <dgm:chMax val="1"/>
          <dgm:bulletEnabled val="1"/>
        </dgm:presLayoutVars>
      </dgm:prSet>
      <dgm:spPr/>
    </dgm:pt>
    <dgm:pt modelId="{256594ED-511C-3644-A02D-7C9E62348222}" type="pres">
      <dgm:prSet presAssocID="{D649E7E6-2056-314E-9342-87E782CB5EA8}" presName="Name8" presStyleCnt="0"/>
      <dgm:spPr/>
    </dgm:pt>
    <dgm:pt modelId="{CC1919DF-3FBF-CC4D-8F2A-4F56694BA935}" type="pres">
      <dgm:prSet presAssocID="{D649E7E6-2056-314E-9342-87E782CB5EA8}" presName="level" presStyleLbl="node1" presStyleIdx="2" presStyleCnt="6" custAng="0">
        <dgm:presLayoutVars>
          <dgm:chMax val="1"/>
          <dgm:bulletEnabled val="1"/>
        </dgm:presLayoutVars>
      </dgm:prSet>
      <dgm:spPr/>
    </dgm:pt>
    <dgm:pt modelId="{C59DD0B4-1F66-0144-8B70-3BC32EC1600B}" type="pres">
      <dgm:prSet presAssocID="{D649E7E6-2056-314E-9342-87E782CB5EA8}" presName="levelTx" presStyleLbl="revTx" presStyleIdx="0" presStyleCnt="0">
        <dgm:presLayoutVars>
          <dgm:chMax val="1"/>
          <dgm:bulletEnabled val="1"/>
        </dgm:presLayoutVars>
      </dgm:prSet>
      <dgm:spPr/>
    </dgm:pt>
    <dgm:pt modelId="{02EC17C0-479B-D446-8E3D-D5755873DCFB}" type="pres">
      <dgm:prSet presAssocID="{B715EC55-4024-BE46-9AFC-258CACF5846C}" presName="Name8" presStyleCnt="0"/>
      <dgm:spPr/>
    </dgm:pt>
    <dgm:pt modelId="{09DF2497-1D36-C64A-B51A-DCE9DAD56645}" type="pres">
      <dgm:prSet presAssocID="{B715EC55-4024-BE46-9AFC-258CACF5846C}" presName="level" presStyleLbl="node1" presStyleIdx="3" presStyleCnt="6">
        <dgm:presLayoutVars>
          <dgm:chMax val="1"/>
          <dgm:bulletEnabled val="1"/>
        </dgm:presLayoutVars>
      </dgm:prSet>
      <dgm:spPr/>
    </dgm:pt>
    <dgm:pt modelId="{B758630C-3DE4-E045-89C2-A40C2C3B8F59}" type="pres">
      <dgm:prSet presAssocID="{B715EC55-4024-BE46-9AFC-258CACF5846C}" presName="levelTx" presStyleLbl="revTx" presStyleIdx="0" presStyleCnt="0">
        <dgm:presLayoutVars>
          <dgm:chMax val="1"/>
          <dgm:bulletEnabled val="1"/>
        </dgm:presLayoutVars>
      </dgm:prSet>
      <dgm:spPr/>
    </dgm:pt>
    <dgm:pt modelId="{E1F03095-E3A6-BE4A-B1DA-47A25F5E2F73}" type="pres">
      <dgm:prSet presAssocID="{9EB8BA52-3CCA-3F47-9A5D-6B84EFE7063F}" presName="Name8" presStyleCnt="0"/>
      <dgm:spPr/>
    </dgm:pt>
    <dgm:pt modelId="{07A8DB67-852E-0F47-9F9A-80BBD469564A}" type="pres">
      <dgm:prSet presAssocID="{9EB8BA52-3CCA-3F47-9A5D-6B84EFE7063F}" presName="level" presStyleLbl="node1" presStyleIdx="4" presStyleCnt="6">
        <dgm:presLayoutVars>
          <dgm:chMax val="1"/>
          <dgm:bulletEnabled val="1"/>
        </dgm:presLayoutVars>
      </dgm:prSet>
      <dgm:spPr/>
    </dgm:pt>
    <dgm:pt modelId="{E692304F-4A99-0749-8627-C9D26D08EEDC}" type="pres">
      <dgm:prSet presAssocID="{9EB8BA52-3CCA-3F47-9A5D-6B84EFE7063F}" presName="levelTx" presStyleLbl="revTx" presStyleIdx="0" presStyleCnt="0">
        <dgm:presLayoutVars>
          <dgm:chMax val="1"/>
          <dgm:bulletEnabled val="1"/>
        </dgm:presLayoutVars>
      </dgm:prSet>
      <dgm:spPr/>
    </dgm:pt>
    <dgm:pt modelId="{1D61256E-0ACE-F24C-8226-1A7B1257E05A}" type="pres">
      <dgm:prSet presAssocID="{70644569-8036-DA4E-AB1F-5224F29EFF73}" presName="Name8" presStyleCnt="0"/>
      <dgm:spPr/>
    </dgm:pt>
    <dgm:pt modelId="{D812E19D-8559-6447-BC84-36278216BA66}" type="pres">
      <dgm:prSet presAssocID="{70644569-8036-DA4E-AB1F-5224F29EFF73}" presName="level" presStyleLbl="node1" presStyleIdx="5" presStyleCnt="6">
        <dgm:presLayoutVars>
          <dgm:chMax val="1"/>
          <dgm:bulletEnabled val="1"/>
        </dgm:presLayoutVars>
      </dgm:prSet>
      <dgm:spPr/>
    </dgm:pt>
    <dgm:pt modelId="{BD93F87E-1EFD-4643-B128-DE1FAEB2EB9F}" type="pres">
      <dgm:prSet presAssocID="{70644569-8036-DA4E-AB1F-5224F29EFF73}" presName="levelTx" presStyleLbl="revTx" presStyleIdx="0" presStyleCnt="0">
        <dgm:presLayoutVars>
          <dgm:chMax val="1"/>
          <dgm:bulletEnabled val="1"/>
        </dgm:presLayoutVars>
      </dgm:prSet>
      <dgm:spPr/>
    </dgm:pt>
  </dgm:ptLst>
  <dgm:cxnLst>
    <dgm:cxn modelId="{6510721E-FF97-BF44-B922-F0AED52C3968}" type="presOf" srcId="{381A4592-29C3-384B-AC9D-CDA06DAB0B9C}" destId="{C39314A3-303E-204D-B562-FDA0EE891823}" srcOrd="0" destOrd="0" presId="urn:microsoft.com/office/officeart/2005/8/layout/pyramid3"/>
    <dgm:cxn modelId="{1BC93C22-3B3C-B744-BB32-786A54C3CD87}" type="presOf" srcId="{334A74F5-B128-304D-9FE3-603D7361A823}" destId="{89F876BB-1558-E44E-9A69-04716924FABC}" srcOrd="0" destOrd="0" presId="urn:microsoft.com/office/officeart/2005/8/layout/pyramid3"/>
    <dgm:cxn modelId="{728C7324-6668-E643-9F74-7DD179ABD6C2}" srcId="{334A74F5-B128-304D-9FE3-603D7361A823}" destId="{70644569-8036-DA4E-AB1F-5224F29EFF73}" srcOrd="5" destOrd="0" parTransId="{1E05A6C9-BC29-944F-8E0B-7ECEBB995830}" sibTransId="{63BB267A-FCA8-8145-A035-5579B0B61C7D}"/>
    <dgm:cxn modelId="{FC92502E-72F5-FD4D-860F-6169978FC74F}" type="presOf" srcId="{B715EC55-4024-BE46-9AFC-258CACF5846C}" destId="{B758630C-3DE4-E045-89C2-A40C2C3B8F59}" srcOrd="1" destOrd="0" presId="urn:microsoft.com/office/officeart/2005/8/layout/pyramid3"/>
    <dgm:cxn modelId="{DB3E7233-5290-2A41-955C-0D200E13956D}" type="presOf" srcId="{D649E7E6-2056-314E-9342-87E782CB5EA8}" destId="{CC1919DF-3FBF-CC4D-8F2A-4F56694BA935}" srcOrd="0" destOrd="0" presId="urn:microsoft.com/office/officeart/2005/8/layout/pyramid3"/>
    <dgm:cxn modelId="{9675324D-0DDD-D94D-8B1E-BFCA64A705C0}" srcId="{334A74F5-B128-304D-9FE3-603D7361A823}" destId="{9EB8BA52-3CCA-3F47-9A5D-6B84EFE7063F}" srcOrd="4" destOrd="0" parTransId="{14A44BE5-11D2-FA49-8B7B-4585A9D7CA75}" sibTransId="{0B5FFA47-3DD2-D043-B949-659BA1962169}"/>
    <dgm:cxn modelId="{C2E8BD63-59AC-5643-8592-A111AB5EA5FA}" type="presOf" srcId="{70644569-8036-DA4E-AB1F-5224F29EFF73}" destId="{D812E19D-8559-6447-BC84-36278216BA66}" srcOrd="0" destOrd="0" presId="urn:microsoft.com/office/officeart/2005/8/layout/pyramid3"/>
    <dgm:cxn modelId="{FA2D4B86-489E-3748-A573-F6C7A205924A}" srcId="{334A74F5-B128-304D-9FE3-603D7361A823}" destId="{D649E7E6-2056-314E-9342-87E782CB5EA8}" srcOrd="2" destOrd="0" parTransId="{2519EB3B-3597-EB4E-A6D7-D2C70A82DF3F}" sibTransId="{E74C46D1-C579-E447-9BB5-5D7F1991298B}"/>
    <dgm:cxn modelId="{220E2988-6388-F645-9A55-7BEF91E4F0A3}" type="presOf" srcId="{B3E53143-648E-624C-9999-4E0341EB2741}" destId="{E331199F-3CF0-F745-AE50-BF31F35F7B89}" srcOrd="0" destOrd="0" presId="urn:microsoft.com/office/officeart/2005/8/layout/pyramid3"/>
    <dgm:cxn modelId="{B9737B91-D08C-1F43-B7E0-F4AE0829B7B8}" srcId="{334A74F5-B128-304D-9FE3-603D7361A823}" destId="{381A4592-29C3-384B-AC9D-CDA06DAB0B9C}" srcOrd="0" destOrd="0" parTransId="{35FE2716-D0E5-F745-BA73-C5A1C61DC87E}" sibTransId="{072F744E-343D-2A46-B1D9-EADF21447A9E}"/>
    <dgm:cxn modelId="{263F4196-C641-A54E-8C02-4BD706F5AA73}" type="presOf" srcId="{B715EC55-4024-BE46-9AFC-258CACF5846C}" destId="{09DF2497-1D36-C64A-B51A-DCE9DAD56645}" srcOrd="0" destOrd="0" presId="urn:microsoft.com/office/officeart/2005/8/layout/pyramid3"/>
    <dgm:cxn modelId="{A3D87397-C03A-7B42-8BE9-88CD1CE22CAC}" type="presOf" srcId="{381A4592-29C3-384B-AC9D-CDA06DAB0B9C}" destId="{D4BE9051-C4C0-ED4E-A322-F458E97E24DB}" srcOrd="1" destOrd="0" presId="urn:microsoft.com/office/officeart/2005/8/layout/pyramid3"/>
    <dgm:cxn modelId="{1C57F59D-9C2F-A247-9FBA-4EEF562B8D06}" type="presOf" srcId="{D649E7E6-2056-314E-9342-87E782CB5EA8}" destId="{C59DD0B4-1F66-0144-8B70-3BC32EC1600B}" srcOrd="1" destOrd="0" presId="urn:microsoft.com/office/officeart/2005/8/layout/pyramid3"/>
    <dgm:cxn modelId="{F72622A2-FA2F-1444-B4F8-3E0E05F37F5C}" srcId="{334A74F5-B128-304D-9FE3-603D7361A823}" destId="{B715EC55-4024-BE46-9AFC-258CACF5846C}" srcOrd="3" destOrd="0" parTransId="{B5C5FCEB-E772-3042-B815-F8E160F6C7C2}" sibTransId="{725F48B5-07BA-7A4D-BAC4-6732060A5C40}"/>
    <dgm:cxn modelId="{47D1AAA2-6479-9248-8B5C-B89CE97C0ED4}" type="presOf" srcId="{B3E53143-648E-624C-9999-4E0341EB2741}" destId="{DE6DD1E8-6C7C-9842-82E0-82558635ECAE}" srcOrd="1" destOrd="0" presId="urn:microsoft.com/office/officeart/2005/8/layout/pyramid3"/>
    <dgm:cxn modelId="{1CFB3DB7-2BC0-2549-BB58-1B3D1CF08098}" type="presOf" srcId="{9EB8BA52-3CCA-3F47-9A5D-6B84EFE7063F}" destId="{07A8DB67-852E-0F47-9F9A-80BBD469564A}" srcOrd="0" destOrd="0" presId="urn:microsoft.com/office/officeart/2005/8/layout/pyramid3"/>
    <dgm:cxn modelId="{E053A3F0-BCBD-974F-8849-C44D51FB56E5}" type="presOf" srcId="{9EB8BA52-3CCA-3F47-9A5D-6B84EFE7063F}" destId="{E692304F-4A99-0749-8627-C9D26D08EEDC}" srcOrd="1" destOrd="0" presId="urn:microsoft.com/office/officeart/2005/8/layout/pyramid3"/>
    <dgm:cxn modelId="{111C72F5-F90B-B040-BEA7-E7B0F3975A93}" type="presOf" srcId="{70644569-8036-DA4E-AB1F-5224F29EFF73}" destId="{BD93F87E-1EFD-4643-B128-DE1FAEB2EB9F}" srcOrd="1" destOrd="0" presId="urn:microsoft.com/office/officeart/2005/8/layout/pyramid3"/>
    <dgm:cxn modelId="{9A05A9F7-8E64-9A40-9FAD-F04AB4A0BB62}" srcId="{334A74F5-B128-304D-9FE3-603D7361A823}" destId="{B3E53143-648E-624C-9999-4E0341EB2741}" srcOrd="1" destOrd="0" parTransId="{8DE7E41B-2A7F-3545-8826-800C3C5AF5A6}" sibTransId="{527CF7B8-AE55-6A42-8D70-E8FBEA91E88D}"/>
    <dgm:cxn modelId="{F652B797-6503-8247-BF93-8BEE92DA63CC}" type="presParOf" srcId="{89F876BB-1558-E44E-9A69-04716924FABC}" destId="{BB02AD79-8DA8-F74E-BB9C-0D919AA36606}" srcOrd="0" destOrd="0" presId="urn:microsoft.com/office/officeart/2005/8/layout/pyramid3"/>
    <dgm:cxn modelId="{0F21B0B2-F0BB-DD43-88FC-51FEF36F70D2}" type="presParOf" srcId="{BB02AD79-8DA8-F74E-BB9C-0D919AA36606}" destId="{C39314A3-303E-204D-B562-FDA0EE891823}" srcOrd="0" destOrd="0" presId="urn:microsoft.com/office/officeart/2005/8/layout/pyramid3"/>
    <dgm:cxn modelId="{E46CD8FA-1995-2041-AC44-DA2781826B99}" type="presParOf" srcId="{BB02AD79-8DA8-F74E-BB9C-0D919AA36606}" destId="{D4BE9051-C4C0-ED4E-A322-F458E97E24DB}" srcOrd="1" destOrd="0" presId="urn:microsoft.com/office/officeart/2005/8/layout/pyramid3"/>
    <dgm:cxn modelId="{229ADD2B-0F52-3549-A144-E674F725637E}" type="presParOf" srcId="{89F876BB-1558-E44E-9A69-04716924FABC}" destId="{83877CDC-753C-A445-8F04-A36180B6E719}" srcOrd="1" destOrd="0" presId="urn:microsoft.com/office/officeart/2005/8/layout/pyramid3"/>
    <dgm:cxn modelId="{86C9678D-3804-C74D-9E14-10ECD8A8C6AA}" type="presParOf" srcId="{83877CDC-753C-A445-8F04-A36180B6E719}" destId="{E331199F-3CF0-F745-AE50-BF31F35F7B89}" srcOrd="0" destOrd="0" presId="urn:microsoft.com/office/officeart/2005/8/layout/pyramid3"/>
    <dgm:cxn modelId="{F692A50F-3BB6-4944-BFD4-67664F8D7B02}" type="presParOf" srcId="{83877CDC-753C-A445-8F04-A36180B6E719}" destId="{DE6DD1E8-6C7C-9842-82E0-82558635ECAE}" srcOrd="1" destOrd="0" presId="urn:microsoft.com/office/officeart/2005/8/layout/pyramid3"/>
    <dgm:cxn modelId="{542E11D7-41AB-5A40-BA8A-CBA15780C906}" type="presParOf" srcId="{89F876BB-1558-E44E-9A69-04716924FABC}" destId="{256594ED-511C-3644-A02D-7C9E62348222}" srcOrd="2" destOrd="0" presId="urn:microsoft.com/office/officeart/2005/8/layout/pyramid3"/>
    <dgm:cxn modelId="{B54486F3-5E19-4E4A-B416-A5CAEB44ECD7}" type="presParOf" srcId="{256594ED-511C-3644-A02D-7C9E62348222}" destId="{CC1919DF-3FBF-CC4D-8F2A-4F56694BA935}" srcOrd="0" destOrd="0" presId="urn:microsoft.com/office/officeart/2005/8/layout/pyramid3"/>
    <dgm:cxn modelId="{D9AA1EE8-142F-6B4F-BFBF-2976187F9D22}" type="presParOf" srcId="{256594ED-511C-3644-A02D-7C9E62348222}" destId="{C59DD0B4-1F66-0144-8B70-3BC32EC1600B}" srcOrd="1" destOrd="0" presId="urn:microsoft.com/office/officeart/2005/8/layout/pyramid3"/>
    <dgm:cxn modelId="{4537B97A-B4BF-784F-B5B1-F45E8B0DFE42}" type="presParOf" srcId="{89F876BB-1558-E44E-9A69-04716924FABC}" destId="{02EC17C0-479B-D446-8E3D-D5755873DCFB}" srcOrd="3" destOrd="0" presId="urn:microsoft.com/office/officeart/2005/8/layout/pyramid3"/>
    <dgm:cxn modelId="{C31D696E-AE81-604D-B8AE-6C5E7E0DC491}" type="presParOf" srcId="{02EC17C0-479B-D446-8E3D-D5755873DCFB}" destId="{09DF2497-1D36-C64A-B51A-DCE9DAD56645}" srcOrd="0" destOrd="0" presId="urn:microsoft.com/office/officeart/2005/8/layout/pyramid3"/>
    <dgm:cxn modelId="{82812144-6856-0E43-B339-74E2631B9383}" type="presParOf" srcId="{02EC17C0-479B-D446-8E3D-D5755873DCFB}" destId="{B758630C-3DE4-E045-89C2-A40C2C3B8F59}" srcOrd="1" destOrd="0" presId="urn:microsoft.com/office/officeart/2005/8/layout/pyramid3"/>
    <dgm:cxn modelId="{D613BF56-FE45-054E-BAB8-E5D98961183C}" type="presParOf" srcId="{89F876BB-1558-E44E-9A69-04716924FABC}" destId="{E1F03095-E3A6-BE4A-B1DA-47A25F5E2F73}" srcOrd="4" destOrd="0" presId="urn:microsoft.com/office/officeart/2005/8/layout/pyramid3"/>
    <dgm:cxn modelId="{E1F466A2-7534-4541-A60C-ED8BE8630B82}" type="presParOf" srcId="{E1F03095-E3A6-BE4A-B1DA-47A25F5E2F73}" destId="{07A8DB67-852E-0F47-9F9A-80BBD469564A}" srcOrd="0" destOrd="0" presId="urn:microsoft.com/office/officeart/2005/8/layout/pyramid3"/>
    <dgm:cxn modelId="{65A2442F-E449-3347-B2D4-DEB9C7A70BA0}" type="presParOf" srcId="{E1F03095-E3A6-BE4A-B1DA-47A25F5E2F73}" destId="{E692304F-4A99-0749-8627-C9D26D08EEDC}" srcOrd="1" destOrd="0" presId="urn:microsoft.com/office/officeart/2005/8/layout/pyramid3"/>
    <dgm:cxn modelId="{512CC9AB-9EA7-A94F-944B-7B4B949875DB}" type="presParOf" srcId="{89F876BB-1558-E44E-9A69-04716924FABC}" destId="{1D61256E-0ACE-F24C-8226-1A7B1257E05A}" srcOrd="5" destOrd="0" presId="urn:microsoft.com/office/officeart/2005/8/layout/pyramid3"/>
    <dgm:cxn modelId="{16A72155-4C3E-C345-AE88-FF3BEA1B5ACB}" type="presParOf" srcId="{1D61256E-0ACE-F24C-8226-1A7B1257E05A}" destId="{D812E19D-8559-6447-BC84-36278216BA66}" srcOrd="0" destOrd="0" presId="urn:microsoft.com/office/officeart/2005/8/layout/pyramid3"/>
    <dgm:cxn modelId="{FE5BCF7B-370A-4642-809B-6824676869DB}" type="presParOf" srcId="{1D61256E-0ACE-F24C-8226-1A7B1257E05A}" destId="{BD93F87E-1EFD-4643-B128-DE1FAEB2EB9F}"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9314A3-303E-204D-B562-FDA0EE891823}">
      <dsp:nvSpPr>
        <dsp:cNvPr id="0" name=""/>
        <dsp:cNvSpPr/>
      </dsp:nvSpPr>
      <dsp:spPr>
        <a:xfrm rot="10800000">
          <a:off x="0" y="0"/>
          <a:ext cx="8229600" cy="1054100"/>
        </a:xfrm>
        <a:prstGeom prst="trapezoid">
          <a:avLst>
            <a:gd name="adj" fmla="val 6506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Paragraph</a:t>
          </a:r>
          <a:endParaRPr lang="en-US" sz="3000" kern="1200" dirty="0"/>
        </a:p>
      </dsp:txBody>
      <dsp:txXfrm rot="-10800000">
        <a:off x="1440179" y="0"/>
        <a:ext cx="5349240" cy="1054100"/>
      </dsp:txXfrm>
    </dsp:sp>
    <dsp:sp modelId="{E331199F-3CF0-F745-AE50-BF31F35F7B89}">
      <dsp:nvSpPr>
        <dsp:cNvPr id="0" name=""/>
        <dsp:cNvSpPr/>
      </dsp:nvSpPr>
      <dsp:spPr>
        <a:xfrm rot="10800000">
          <a:off x="685799" y="1054100"/>
          <a:ext cx="6858000" cy="1054100"/>
        </a:xfrm>
        <a:prstGeom prst="trapezoid">
          <a:avLst>
            <a:gd name="adj" fmla="val 6506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kern="1200" baseline="0" dirty="0"/>
            <a:t>Sentences</a:t>
          </a:r>
          <a:endParaRPr lang="en-US" sz="4800" kern="1200" baseline="0" dirty="0"/>
        </a:p>
      </dsp:txBody>
      <dsp:txXfrm rot="-10800000">
        <a:off x="1885949" y="1054100"/>
        <a:ext cx="4457700" cy="1054100"/>
      </dsp:txXfrm>
    </dsp:sp>
    <dsp:sp modelId="{CC1919DF-3FBF-CC4D-8F2A-4F56694BA935}">
      <dsp:nvSpPr>
        <dsp:cNvPr id="0" name=""/>
        <dsp:cNvSpPr/>
      </dsp:nvSpPr>
      <dsp:spPr>
        <a:xfrm rot="10800000">
          <a:off x="1371599" y="2108200"/>
          <a:ext cx="5486400" cy="1054100"/>
        </a:xfrm>
        <a:prstGeom prst="trapezoid">
          <a:avLst>
            <a:gd name="adj" fmla="val 6506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baseline="0" dirty="0"/>
            <a:t>Main Clauses</a:t>
          </a:r>
        </a:p>
      </dsp:txBody>
      <dsp:txXfrm rot="-10800000">
        <a:off x="2331719" y="2108200"/>
        <a:ext cx="3566160" cy="1054100"/>
      </dsp:txXfrm>
    </dsp:sp>
    <dsp:sp modelId="{09DF2497-1D36-C64A-B51A-DCE9DAD56645}">
      <dsp:nvSpPr>
        <dsp:cNvPr id="0" name=""/>
        <dsp:cNvSpPr/>
      </dsp:nvSpPr>
      <dsp:spPr>
        <a:xfrm rot="10800000">
          <a:off x="2057400" y="3162300"/>
          <a:ext cx="4114800" cy="1054100"/>
        </a:xfrm>
        <a:prstGeom prst="trapezoid">
          <a:avLst>
            <a:gd name="adj" fmla="val 6506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Dependent Clauses</a:t>
          </a:r>
        </a:p>
      </dsp:txBody>
      <dsp:txXfrm rot="-10800000">
        <a:off x="2777489" y="3162300"/>
        <a:ext cx="2674620" cy="1054100"/>
      </dsp:txXfrm>
    </dsp:sp>
    <dsp:sp modelId="{07A8DB67-852E-0F47-9F9A-80BBD469564A}">
      <dsp:nvSpPr>
        <dsp:cNvPr id="0" name=""/>
        <dsp:cNvSpPr/>
      </dsp:nvSpPr>
      <dsp:spPr>
        <a:xfrm rot="10800000">
          <a:off x="2743199" y="4216399"/>
          <a:ext cx="2743200" cy="1054100"/>
        </a:xfrm>
        <a:prstGeom prst="trapezoid">
          <a:avLst>
            <a:gd name="adj" fmla="val 6506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baseline="0" dirty="0"/>
            <a:t>Phrases</a:t>
          </a:r>
        </a:p>
      </dsp:txBody>
      <dsp:txXfrm rot="-10800000">
        <a:off x="3223260" y="4216399"/>
        <a:ext cx="1783080" cy="1054100"/>
      </dsp:txXfrm>
    </dsp:sp>
    <dsp:sp modelId="{D812E19D-8559-6447-BC84-36278216BA66}">
      <dsp:nvSpPr>
        <dsp:cNvPr id="0" name=""/>
        <dsp:cNvSpPr/>
      </dsp:nvSpPr>
      <dsp:spPr>
        <a:xfrm rot="10800000">
          <a:off x="3429000" y="5270500"/>
          <a:ext cx="1371600" cy="1054100"/>
        </a:xfrm>
        <a:prstGeom prst="trapezoid">
          <a:avLst>
            <a:gd name="adj" fmla="val 6506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baseline="0" dirty="0"/>
            <a:t>Words</a:t>
          </a:r>
        </a:p>
        <a:p>
          <a:pPr marL="0" lvl="0" indent="0" algn="ctr" defTabSz="1333500">
            <a:lnSpc>
              <a:spcPct val="90000"/>
            </a:lnSpc>
            <a:spcBef>
              <a:spcPct val="0"/>
            </a:spcBef>
            <a:spcAft>
              <a:spcPct val="35000"/>
            </a:spcAft>
            <a:buNone/>
          </a:pPr>
          <a:endParaRPr lang="en-US" sz="3000" kern="1200" baseline="0" dirty="0"/>
        </a:p>
      </dsp:txBody>
      <dsp:txXfrm rot="-10800000">
        <a:off x="3429000" y="5270500"/>
        <a:ext cx="1371600" cy="10541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05B00F-9EB8-DF47-80E9-E3289EAB9525}" type="datetimeFigureOut">
              <a:rPr lang="en-US" smtClean="0"/>
              <a:t>10/6/19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731D67-4001-674B-B444-082B4F53ACF6}" type="slidenum">
              <a:rPr lang="en-US" smtClean="0"/>
              <a:t>‹#›</a:t>
            </a:fld>
            <a:endParaRPr lang="en-US" dirty="0"/>
          </a:p>
        </p:txBody>
      </p:sp>
    </p:spTree>
    <p:extLst>
      <p:ext uri="{BB962C8B-B14F-4D97-AF65-F5344CB8AC3E}">
        <p14:creationId xmlns:p14="http://schemas.microsoft.com/office/powerpoint/2010/main" val="12652614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731D67-4001-674B-B444-082B4F53ACF6}" type="slidenum">
              <a:rPr lang="en-US" smtClean="0"/>
              <a:t>1</a:t>
            </a:fld>
            <a:endParaRPr lang="en-US" dirty="0"/>
          </a:p>
        </p:txBody>
      </p:sp>
    </p:spTree>
    <p:extLst>
      <p:ext uri="{BB962C8B-B14F-4D97-AF65-F5344CB8AC3E}">
        <p14:creationId xmlns:p14="http://schemas.microsoft.com/office/powerpoint/2010/main" val="1310304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31D67-4001-674B-B444-082B4F53ACF6}" type="slidenum">
              <a:rPr lang="en-US" smtClean="0"/>
              <a:t>2</a:t>
            </a:fld>
            <a:endParaRPr lang="en-US" dirty="0"/>
          </a:p>
        </p:txBody>
      </p:sp>
    </p:spTree>
    <p:extLst>
      <p:ext uri="{BB962C8B-B14F-4D97-AF65-F5344CB8AC3E}">
        <p14:creationId xmlns:p14="http://schemas.microsoft.com/office/powerpoint/2010/main" val="2682360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FECD78-3C8E-49F2-8FAB-59489D168ABB}" type="datetimeFigureOut">
              <a:rPr lang="en-US" smtClean="0"/>
              <a:t>10/6/19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10/6/19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10/6/19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ECD78-3C8E-49F2-8FAB-59489D168ABB}" type="datetimeFigureOut">
              <a:rPr lang="en-US" smtClean="0"/>
              <a:t>10/6/19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3002193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10/6/19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10/6/19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533400"/>
            <a:ext cx="4038600" cy="582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533399"/>
            <a:ext cx="4122019" cy="5822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t>10/6/19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t>10/6/19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10/6/19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10/6/19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10/6/19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10/6/19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71600"/>
            <a:ext cx="8229600" cy="2667000"/>
          </a:xfrm>
        </p:spPr>
        <p:txBody>
          <a:bodyPr>
            <a:normAutofit fontScale="90000"/>
          </a:bodyPr>
          <a:lstStyle/>
          <a:p>
            <a:r>
              <a:rPr lang="en-US" dirty="0">
                <a:solidFill>
                  <a:srgbClr val="FFC000"/>
                </a:solidFill>
              </a:rPr>
              <a:t>Preaching Colossians:</a:t>
            </a:r>
            <a:br>
              <a:rPr lang="en-US" dirty="0">
                <a:solidFill>
                  <a:srgbClr val="FFC000"/>
                </a:solidFill>
              </a:rPr>
            </a:br>
            <a:r>
              <a:rPr lang="en-US" dirty="0">
                <a:solidFill>
                  <a:srgbClr val="FFC000"/>
                </a:solidFill>
              </a:rPr>
              <a:t>Chapter 4—Final Instructions and Greetings</a:t>
            </a:r>
            <a:br>
              <a:rPr lang="en-US"/>
            </a:br>
            <a:br>
              <a:rPr lang="en-US"/>
            </a:br>
            <a:r>
              <a:rPr lang="en-US" sz="3100"/>
              <a:t>Prof</a:t>
            </a:r>
            <a:r>
              <a:rPr lang="en-US" sz="3100" dirty="0"/>
              <a:t>. Barry McCarty</a:t>
            </a:r>
            <a:br>
              <a:rPr lang="en-US" sz="3100" dirty="0"/>
            </a:br>
            <a:r>
              <a:rPr lang="en-US" sz="3100" dirty="0"/>
              <a:t>SWBTS School of Preaching</a:t>
            </a:r>
            <a:endParaRPr lang="en-US" dirty="0"/>
          </a:p>
        </p:txBody>
      </p:sp>
    </p:spTree>
    <p:extLst>
      <p:ext uri="{BB962C8B-B14F-4D97-AF65-F5344CB8AC3E}">
        <p14:creationId xmlns:p14="http://schemas.microsoft.com/office/powerpoint/2010/main" val="3266969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B93AC-6A1D-1349-B133-62F18C4A1262}"/>
              </a:ext>
            </a:extLst>
          </p:cNvPr>
          <p:cNvSpPr>
            <a:spLocks noGrp="1"/>
          </p:cNvSpPr>
          <p:nvPr>
            <p:ph sz="half" idx="1"/>
          </p:nvPr>
        </p:nvSpPr>
        <p:spPr>
          <a:xfrm>
            <a:off x="457200" y="533400"/>
            <a:ext cx="8229600" cy="6172200"/>
          </a:xfrm>
        </p:spPr>
        <p:txBody>
          <a:bodyPr>
            <a:normAutofit fontScale="92500" lnSpcReduction="20000"/>
          </a:bodyPr>
          <a:lstStyle/>
          <a:p>
            <a:pPr marL="514350" indent="-514350">
              <a:buAutoNum type="arabicPeriod"/>
            </a:pPr>
            <a:r>
              <a:rPr lang="en-US" sz="3300" b="1" dirty="0">
                <a:solidFill>
                  <a:srgbClr val="FFC000"/>
                </a:solidFill>
              </a:rPr>
              <a:t>Be persistent.</a:t>
            </a:r>
            <a:endParaRPr lang="en-US" sz="3300" b="1" dirty="0"/>
          </a:p>
          <a:p>
            <a:pPr marL="914400" lvl="1" indent="-514350">
              <a:buFont typeface="+mj-lt"/>
              <a:buAutoNum type="alphaUcPeriod"/>
            </a:pPr>
            <a:r>
              <a:rPr lang="en-US" sz="2900" b="1" dirty="0"/>
              <a:t>Verse 2: “continue steadfastly” translates </a:t>
            </a:r>
            <a:r>
              <a:rPr lang="en-US" sz="2900" b="1" i="1" dirty="0">
                <a:solidFill>
                  <a:srgbClr val="FFC000"/>
                </a:solidFill>
              </a:rPr>
              <a:t>proskarteréō</a:t>
            </a:r>
            <a:r>
              <a:rPr lang="en-US" sz="2900" b="1" i="1" dirty="0"/>
              <a:t>,</a:t>
            </a:r>
            <a:r>
              <a:rPr lang="en-US" sz="2900" b="1" dirty="0"/>
              <a:t> to continue to do something with intense effort, with the possible implication of despite difficulty.</a:t>
            </a:r>
          </a:p>
          <a:p>
            <a:pPr lvl="2"/>
            <a:r>
              <a:rPr lang="en-US" sz="2400" b="1" dirty="0"/>
              <a:t>It is used of the </a:t>
            </a:r>
            <a:r>
              <a:rPr lang="en-US" sz="2400" b="1" dirty="0">
                <a:solidFill>
                  <a:srgbClr val="FFC000"/>
                </a:solidFill>
              </a:rPr>
              <a:t>120</a:t>
            </a:r>
            <a:r>
              <a:rPr lang="en-US" sz="2400" b="1" dirty="0"/>
              <a:t> who gathered in the upper room before Pentecost and were “devoting” themselves to prayer.</a:t>
            </a:r>
          </a:p>
          <a:p>
            <a:pPr lvl="2"/>
            <a:r>
              <a:rPr lang="en-US" sz="2400" b="1" dirty="0"/>
              <a:t>The </a:t>
            </a:r>
            <a:r>
              <a:rPr lang="en-US" sz="2400" b="1" dirty="0">
                <a:solidFill>
                  <a:srgbClr val="FFC000"/>
                </a:solidFill>
              </a:rPr>
              <a:t>Jerusalem believers </a:t>
            </a:r>
            <a:r>
              <a:rPr lang="en-US" sz="2400" b="1" dirty="0"/>
              <a:t>described in Acts 2:42: “And they devoted themselves to the apostles’ teaching and the fellowship, to the breaking of bread and the prayers.”</a:t>
            </a:r>
          </a:p>
          <a:p>
            <a:pPr lvl="2"/>
            <a:r>
              <a:rPr lang="en-US" sz="2400" b="1" dirty="0"/>
              <a:t>The </a:t>
            </a:r>
            <a:r>
              <a:rPr lang="en-US" sz="2400" b="1" dirty="0">
                <a:solidFill>
                  <a:srgbClr val="FFC000"/>
                </a:solidFill>
              </a:rPr>
              <a:t>apostle’s ministry </a:t>
            </a:r>
            <a:r>
              <a:rPr lang="en-US" sz="2400" b="1" dirty="0"/>
              <a:t>in Acts 6:4: “But we will devote ourselves to prayer and to the ministry of the word.”</a:t>
            </a:r>
          </a:p>
          <a:p>
            <a:pPr lvl="2"/>
            <a:r>
              <a:rPr lang="en-US" sz="2400" b="1" dirty="0"/>
              <a:t>Paul’s instructions in Romans 12:12: “Rejoice in hope, be patient in tribulation, be constant in prayer.”</a:t>
            </a:r>
          </a:p>
          <a:p>
            <a:pPr marL="914400" lvl="1" indent="-514350">
              <a:buFont typeface="+mj-lt"/>
              <a:buAutoNum type="alphaUcPeriod"/>
            </a:pPr>
            <a:r>
              <a:rPr lang="en-US" sz="2900" b="1" dirty="0"/>
              <a:t>Prayer is not one of those things that just happens. You must be intentional.</a:t>
            </a:r>
          </a:p>
          <a:p>
            <a:pPr marL="0" indent="0">
              <a:buNone/>
            </a:pPr>
            <a:r>
              <a:rPr lang="en-US" b="1" dirty="0"/>
              <a:t> </a:t>
            </a:r>
          </a:p>
          <a:p>
            <a:endParaRPr lang="en-US" dirty="0"/>
          </a:p>
        </p:txBody>
      </p:sp>
    </p:spTree>
    <p:extLst>
      <p:ext uri="{BB962C8B-B14F-4D97-AF65-F5344CB8AC3E}">
        <p14:creationId xmlns:p14="http://schemas.microsoft.com/office/powerpoint/2010/main" val="3171808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85717D-F5BC-7042-B988-B4714A815A4B}"/>
              </a:ext>
            </a:extLst>
          </p:cNvPr>
          <p:cNvSpPr>
            <a:spLocks noGrp="1"/>
          </p:cNvSpPr>
          <p:nvPr>
            <p:ph sz="half" idx="1"/>
          </p:nvPr>
        </p:nvSpPr>
        <p:spPr>
          <a:xfrm>
            <a:off x="457200" y="533400"/>
            <a:ext cx="8229600" cy="5822950"/>
          </a:xfrm>
        </p:spPr>
        <p:txBody>
          <a:bodyPr>
            <a:normAutofit lnSpcReduction="10000"/>
          </a:bodyPr>
          <a:lstStyle/>
          <a:p>
            <a:pPr marL="514350" lvl="2" indent="-514350">
              <a:lnSpc>
                <a:spcPct val="80000"/>
              </a:lnSpc>
              <a:buFont typeface="+mj-lt"/>
              <a:buAutoNum type="alphaUcPeriod" startAt="3"/>
            </a:pPr>
            <a:r>
              <a:rPr lang="en-US" sz="2800" b="1" dirty="0"/>
              <a:t>We are careful about all kinds of things that don’t matter a fraction as much as our prayers should.</a:t>
            </a:r>
          </a:p>
          <a:p>
            <a:pPr lvl="2" indent="-342900"/>
            <a:r>
              <a:rPr lang="en-US" sz="2400" b="1" dirty="0"/>
              <a:t>Showing up for work on time.</a:t>
            </a:r>
          </a:p>
          <a:p>
            <a:pPr lvl="2" indent="-342900"/>
            <a:r>
              <a:rPr lang="en-US" sz="2400" b="1" dirty="0"/>
              <a:t>Making sure that the oil level never gets below the lower mark on the dip stick.</a:t>
            </a:r>
          </a:p>
          <a:p>
            <a:pPr lvl="2" indent="-342900"/>
            <a:r>
              <a:rPr lang="en-US" sz="2400" b="1" dirty="0"/>
              <a:t>Brushing, flossing, and having regular checkups at the dentist.</a:t>
            </a:r>
          </a:p>
          <a:p>
            <a:pPr lvl="2" indent="-342900"/>
            <a:r>
              <a:rPr lang="en-US" sz="2400" b="1" dirty="0"/>
              <a:t>Turing off the iron before we leave home.</a:t>
            </a:r>
          </a:p>
          <a:p>
            <a:pPr lvl="2" indent="-342900"/>
            <a:r>
              <a:rPr lang="en-US" sz="2400" b="1" dirty="0"/>
              <a:t>That the kids have washed their hands before they eat and wiped their mouths afterward.</a:t>
            </a:r>
          </a:p>
          <a:p>
            <a:pPr lvl="2" indent="-342900"/>
            <a:r>
              <a:rPr lang="en-US" sz="2400" b="1" dirty="0"/>
              <a:t>We are careful about everything from paying our taxes to wearing deodorant.</a:t>
            </a:r>
          </a:p>
          <a:p>
            <a:pPr marL="800100" lvl="2" indent="0">
              <a:buNone/>
            </a:pPr>
            <a:r>
              <a:rPr lang="en-US" sz="2400" b="1" dirty="0"/>
              <a:t>Our prayer life ought to be one of the things we're careful about—one of the essential things of life that we “continue steadfastly” in, one of the things we make sure gets done.</a:t>
            </a:r>
          </a:p>
          <a:p>
            <a:endParaRPr lang="en-US" dirty="0"/>
          </a:p>
        </p:txBody>
      </p:sp>
    </p:spTree>
    <p:extLst>
      <p:ext uri="{BB962C8B-B14F-4D97-AF65-F5344CB8AC3E}">
        <p14:creationId xmlns:p14="http://schemas.microsoft.com/office/powerpoint/2010/main" val="1561723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B93AC-6A1D-1349-B133-62F18C4A1262}"/>
              </a:ext>
            </a:extLst>
          </p:cNvPr>
          <p:cNvSpPr>
            <a:spLocks noGrp="1"/>
          </p:cNvSpPr>
          <p:nvPr>
            <p:ph sz="half" idx="1"/>
          </p:nvPr>
        </p:nvSpPr>
        <p:spPr>
          <a:xfrm>
            <a:off x="457200" y="533400"/>
            <a:ext cx="8229600" cy="5822950"/>
          </a:xfrm>
        </p:spPr>
        <p:txBody>
          <a:bodyPr>
            <a:normAutofit/>
          </a:bodyPr>
          <a:lstStyle/>
          <a:p>
            <a:pPr marL="914400" lvl="1" indent="-514350">
              <a:buFont typeface="+mj-lt"/>
              <a:buAutoNum type="alphaUcPeriod" startAt="4"/>
            </a:pPr>
            <a:r>
              <a:rPr lang="en-US" sz="2800" b="1" dirty="0"/>
              <a:t>Jesus told the story of a hungry friend, a praying friend, and the Mighty Friend to call us to be persistent intercessors for others.</a:t>
            </a:r>
          </a:p>
          <a:p>
            <a:pPr marL="0" indent="0" algn="ctr">
              <a:buNone/>
            </a:pPr>
            <a:r>
              <a:rPr lang="en-US" cap="all" dirty="0"/>
              <a:t>Luke 11:5–8</a:t>
            </a:r>
          </a:p>
          <a:p>
            <a:pPr marL="400050" lvl="1" indent="0">
              <a:buNone/>
            </a:pPr>
            <a:r>
              <a:rPr lang="en-US" dirty="0"/>
              <a:t>And he said to them, “Which of you who has a friend will go to him at midnight and say to him, ‘Friend, lend me three loaves, </a:t>
            </a:r>
            <a:r>
              <a:rPr lang="en-US" baseline="30000" dirty="0"/>
              <a:t>6</a:t>
            </a:r>
            <a:r>
              <a:rPr lang="en-US" dirty="0"/>
              <a:t> for a friend of mine has arrived on a journey, and I have nothing to set before him’; </a:t>
            </a:r>
            <a:r>
              <a:rPr lang="en-US" baseline="30000" dirty="0"/>
              <a:t>7</a:t>
            </a:r>
            <a:r>
              <a:rPr lang="en-US" dirty="0"/>
              <a:t> and he will answer from within, ‘Do not bother me; the door is now shut, and my children are with me in bed. I cannot get up and give you anything’? </a:t>
            </a:r>
            <a:r>
              <a:rPr lang="en-US" baseline="30000" dirty="0"/>
              <a:t>8</a:t>
            </a:r>
            <a:r>
              <a:rPr lang="en-US" dirty="0"/>
              <a:t> I tell you, though he will not get up and give him anything because he is his friend, yet because of his </a:t>
            </a:r>
            <a:r>
              <a:rPr lang="en-US" dirty="0">
                <a:solidFill>
                  <a:srgbClr val="FFC000"/>
                </a:solidFill>
              </a:rPr>
              <a:t>impudence</a:t>
            </a:r>
            <a:r>
              <a:rPr lang="en-US" dirty="0"/>
              <a:t> he will rise and give him whatever he needs. </a:t>
            </a:r>
          </a:p>
          <a:p>
            <a:pPr marL="0" indent="0">
              <a:buNone/>
            </a:pPr>
            <a:r>
              <a:rPr lang="en-US" b="1" dirty="0"/>
              <a:t> </a:t>
            </a:r>
          </a:p>
          <a:p>
            <a:endParaRPr lang="en-US" dirty="0"/>
          </a:p>
        </p:txBody>
      </p:sp>
    </p:spTree>
    <p:extLst>
      <p:ext uri="{BB962C8B-B14F-4D97-AF65-F5344CB8AC3E}">
        <p14:creationId xmlns:p14="http://schemas.microsoft.com/office/powerpoint/2010/main" val="2891370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B93AC-6A1D-1349-B133-62F18C4A1262}"/>
              </a:ext>
            </a:extLst>
          </p:cNvPr>
          <p:cNvSpPr>
            <a:spLocks noGrp="1"/>
          </p:cNvSpPr>
          <p:nvPr>
            <p:ph sz="half" idx="1"/>
          </p:nvPr>
        </p:nvSpPr>
        <p:spPr>
          <a:xfrm>
            <a:off x="457200" y="533400"/>
            <a:ext cx="8229600" cy="5822950"/>
          </a:xfrm>
        </p:spPr>
        <p:txBody>
          <a:bodyPr>
            <a:normAutofit/>
          </a:bodyPr>
          <a:lstStyle/>
          <a:p>
            <a:pPr marL="514350" indent="-514350">
              <a:buFont typeface="+mj-lt"/>
              <a:buAutoNum type="arabicPeriod" startAt="2"/>
            </a:pPr>
            <a:r>
              <a:rPr lang="en-US" sz="3600" dirty="0">
                <a:solidFill>
                  <a:srgbClr val="FFC000"/>
                </a:solidFill>
              </a:rPr>
              <a:t>Be watchful.</a:t>
            </a:r>
          </a:p>
          <a:p>
            <a:pPr marL="914400" lvl="1" indent="-514350">
              <a:buFont typeface="+mj-lt"/>
              <a:buAutoNum type="alphaUcPeriod"/>
            </a:pPr>
            <a:r>
              <a:rPr lang="en-US" sz="2800" b="1" dirty="0"/>
              <a:t>Verse 2: “Continue steadfastly in prayer, </a:t>
            </a:r>
            <a:r>
              <a:rPr lang="en-US" sz="2800" b="1" i="1" dirty="0">
                <a:solidFill>
                  <a:srgbClr val="FFC000"/>
                </a:solidFill>
              </a:rPr>
              <a:t>being watchful</a:t>
            </a:r>
            <a:r>
              <a:rPr lang="en-US" sz="2800" b="1" dirty="0">
                <a:solidFill>
                  <a:srgbClr val="FFC000"/>
                </a:solidFill>
              </a:rPr>
              <a:t> </a:t>
            </a:r>
            <a:r>
              <a:rPr lang="en-US" sz="2800" b="1" dirty="0"/>
              <a:t>in it with thanksgiving.”</a:t>
            </a:r>
          </a:p>
          <a:p>
            <a:pPr marL="914400" lvl="1" indent="-514350">
              <a:buFont typeface="+mj-lt"/>
              <a:buAutoNum type="alphaUcPeriod" startAt="2"/>
            </a:pPr>
            <a:r>
              <a:rPr lang="en-US" sz="2800" b="1" dirty="0"/>
              <a:t>Being watchful means to be awake, be alert. To be careful. To </a:t>
            </a:r>
            <a:r>
              <a:rPr lang="en-US" sz="2800" b="1" i="1" dirty="0"/>
              <a:t>give strict attention</a:t>
            </a:r>
            <a:r>
              <a:rPr lang="en-US" sz="2800" b="1" dirty="0"/>
              <a:t> to something.</a:t>
            </a:r>
          </a:p>
          <a:p>
            <a:pPr lvl="2">
              <a:spcAft>
                <a:spcPts val="600"/>
              </a:spcAft>
            </a:pPr>
            <a:r>
              <a:rPr lang="en-US" sz="2800" dirty="0"/>
              <a:t>Paul could have in mind here being watchful against </a:t>
            </a:r>
            <a:r>
              <a:rPr lang="en-US" sz="2800" dirty="0">
                <a:solidFill>
                  <a:srgbClr val="FFC000"/>
                </a:solidFill>
              </a:rPr>
              <a:t>temptation</a:t>
            </a:r>
            <a:r>
              <a:rPr lang="en-US" sz="2800" dirty="0"/>
              <a:t>.</a:t>
            </a:r>
          </a:p>
          <a:p>
            <a:pPr marL="0" indent="0" algn="ctr">
              <a:buNone/>
            </a:pPr>
            <a:r>
              <a:rPr lang="en-US" sz="3600" baseline="30000" dirty="0"/>
              <a:t>Mark 14:38</a:t>
            </a:r>
          </a:p>
          <a:p>
            <a:pPr marL="1257300" lvl="3" indent="0">
              <a:spcBef>
                <a:spcPts val="0"/>
              </a:spcBef>
              <a:buNone/>
            </a:pPr>
            <a:r>
              <a:rPr lang="en-US" sz="2400" dirty="0"/>
              <a:t>Watch and pray that you may not enter into temptation</a:t>
            </a:r>
          </a:p>
        </p:txBody>
      </p:sp>
    </p:spTree>
    <p:extLst>
      <p:ext uri="{BB962C8B-B14F-4D97-AF65-F5344CB8AC3E}">
        <p14:creationId xmlns:p14="http://schemas.microsoft.com/office/powerpoint/2010/main" val="3303498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B93AC-6A1D-1349-B133-62F18C4A1262}"/>
              </a:ext>
            </a:extLst>
          </p:cNvPr>
          <p:cNvSpPr>
            <a:spLocks noGrp="1"/>
          </p:cNvSpPr>
          <p:nvPr>
            <p:ph sz="half" idx="1"/>
          </p:nvPr>
        </p:nvSpPr>
        <p:spPr>
          <a:xfrm>
            <a:off x="457200" y="533400"/>
            <a:ext cx="8229600" cy="5822950"/>
          </a:xfrm>
        </p:spPr>
        <p:txBody>
          <a:bodyPr>
            <a:normAutofit/>
          </a:bodyPr>
          <a:lstStyle/>
          <a:p>
            <a:pPr lvl="2"/>
            <a:r>
              <a:rPr lang="en-US" sz="3200" dirty="0"/>
              <a:t>He could be referring to watching for the </a:t>
            </a:r>
            <a:r>
              <a:rPr lang="en-US" sz="3200" dirty="0">
                <a:solidFill>
                  <a:srgbClr val="FFC000"/>
                </a:solidFill>
              </a:rPr>
              <a:t>return of Christ</a:t>
            </a:r>
            <a:r>
              <a:rPr lang="en-US" sz="3200" dirty="0"/>
              <a:t>.</a:t>
            </a:r>
          </a:p>
          <a:p>
            <a:pPr marL="0" indent="0" algn="ctr">
              <a:spcBef>
                <a:spcPts val="1560"/>
              </a:spcBef>
              <a:buNone/>
            </a:pPr>
            <a:r>
              <a:rPr lang="en-US" sz="4000" baseline="30000" dirty="0"/>
              <a:t>Mark 13:33</a:t>
            </a:r>
          </a:p>
          <a:p>
            <a:pPr marL="1257300" lvl="3" indent="0">
              <a:spcBef>
                <a:spcPts val="0"/>
              </a:spcBef>
              <a:buNone/>
            </a:pPr>
            <a:r>
              <a:rPr lang="en-US" sz="2800" dirty="0"/>
              <a:t>Be on guard, keep awake. For you do not know when the time will come.</a:t>
            </a:r>
          </a:p>
          <a:p>
            <a:pPr lvl="2"/>
            <a:r>
              <a:rPr lang="en-US" sz="3200" dirty="0"/>
              <a:t>There is also a </a:t>
            </a:r>
            <a:r>
              <a:rPr lang="en-US" sz="3200" dirty="0">
                <a:solidFill>
                  <a:srgbClr val="FFC000"/>
                </a:solidFill>
              </a:rPr>
              <a:t>general wakefulness </a:t>
            </a:r>
            <a:r>
              <a:rPr lang="en-US" sz="3200" dirty="0"/>
              <a:t>that ought to mark our prayers.</a:t>
            </a:r>
          </a:p>
        </p:txBody>
      </p:sp>
    </p:spTree>
    <p:extLst>
      <p:ext uri="{BB962C8B-B14F-4D97-AF65-F5344CB8AC3E}">
        <p14:creationId xmlns:p14="http://schemas.microsoft.com/office/powerpoint/2010/main" val="3964567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B93AC-6A1D-1349-B133-62F18C4A1262}"/>
              </a:ext>
            </a:extLst>
          </p:cNvPr>
          <p:cNvSpPr>
            <a:spLocks noGrp="1"/>
          </p:cNvSpPr>
          <p:nvPr>
            <p:ph sz="half" idx="1"/>
          </p:nvPr>
        </p:nvSpPr>
        <p:spPr>
          <a:xfrm>
            <a:off x="457200" y="533400"/>
            <a:ext cx="8229600" cy="5822950"/>
          </a:xfrm>
        </p:spPr>
        <p:txBody>
          <a:bodyPr>
            <a:normAutofit/>
          </a:bodyPr>
          <a:lstStyle/>
          <a:p>
            <a:pPr marL="857250" lvl="1" indent="-457200">
              <a:buFont typeface="+mj-lt"/>
              <a:buAutoNum type="alphaUcPeriod" startAt="3"/>
            </a:pPr>
            <a:r>
              <a:rPr lang="en-US" b="1" dirty="0"/>
              <a:t>In modern warfare, an </a:t>
            </a:r>
            <a:r>
              <a:rPr lang="en-US" b="1" i="1" dirty="0">
                <a:solidFill>
                  <a:srgbClr val="FFC000"/>
                </a:solidFill>
              </a:rPr>
              <a:t>overwatch</a:t>
            </a:r>
            <a:r>
              <a:rPr lang="en-US" b="1" dirty="0"/>
              <a:t> is a small force that takes a position, usually on high ground or atop a building, where it can observe and cover an advancing tactical unit, and provide covering fire when enemy forces are spotted.</a:t>
            </a:r>
          </a:p>
          <a:p>
            <a:endParaRPr lang="en-US" dirty="0"/>
          </a:p>
        </p:txBody>
      </p:sp>
      <p:pic>
        <p:nvPicPr>
          <p:cNvPr id="4" name="Picture 3">
            <a:extLst>
              <a:ext uri="{FF2B5EF4-FFF2-40B4-BE49-F238E27FC236}">
                <a16:creationId xmlns:a16="http://schemas.microsoft.com/office/drawing/2014/main" id="{3A9F4F16-190F-8B4C-BE57-895A3AA6A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541956"/>
            <a:ext cx="6705600" cy="3788664"/>
          </a:xfrm>
          <a:prstGeom prst="rect">
            <a:avLst/>
          </a:prstGeom>
        </p:spPr>
      </p:pic>
    </p:spTree>
    <p:extLst>
      <p:ext uri="{BB962C8B-B14F-4D97-AF65-F5344CB8AC3E}">
        <p14:creationId xmlns:p14="http://schemas.microsoft.com/office/powerpoint/2010/main" val="348029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B93AC-6A1D-1349-B133-62F18C4A1262}"/>
              </a:ext>
            </a:extLst>
          </p:cNvPr>
          <p:cNvSpPr>
            <a:spLocks noGrp="1"/>
          </p:cNvSpPr>
          <p:nvPr>
            <p:ph sz="half" idx="1"/>
          </p:nvPr>
        </p:nvSpPr>
        <p:spPr>
          <a:xfrm>
            <a:off x="457200" y="533400"/>
            <a:ext cx="8229600" cy="5822950"/>
          </a:xfrm>
        </p:spPr>
        <p:txBody>
          <a:bodyPr>
            <a:normAutofit/>
          </a:bodyPr>
          <a:lstStyle/>
          <a:p>
            <a:pPr marL="400050" lvl="1" indent="0" algn="ctr">
              <a:buNone/>
            </a:pPr>
            <a:r>
              <a:rPr lang="en-US" sz="3600" b="1" cap="all" dirty="0"/>
              <a:t>Isaiah 62:6-7</a:t>
            </a:r>
          </a:p>
          <a:p>
            <a:pPr marL="800100" lvl="2" indent="0">
              <a:buNone/>
            </a:pPr>
            <a:r>
              <a:rPr lang="en-US" sz="3200" b="1" dirty="0"/>
              <a:t>"I have posted watchmen on your walls, O Jerusalem;  they will never be silent day or night.  You who call on the LORD,  give yourselves no rest,  and give him no rest till he establishes Jerusalem and makes her the praise of the earth.”</a:t>
            </a:r>
          </a:p>
          <a:p>
            <a:pPr marL="1257300" lvl="2" indent="-457200"/>
            <a:r>
              <a:rPr lang="en-US" sz="3200" b="1" dirty="0"/>
              <a:t>Whose </a:t>
            </a:r>
            <a:r>
              <a:rPr lang="en-US" sz="3200" b="1" dirty="0">
                <a:solidFill>
                  <a:srgbClr val="FFC000"/>
                </a:solidFill>
              </a:rPr>
              <a:t>spiritual overwatch </a:t>
            </a:r>
            <a:r>
              <a:rPr lang="en-US" sz="3200" b="1" dirty="0"/>
              <a:t>are you?</a:t>
            </a:r>
          </a:p>
          <a:p>
            <a:pPr marL="1257300" lvl="2" indent="-457200"/>
            <a:r>
              <a:rPr lang="en-US" sz="3200" b="1" dirty="0"/>
              <a:t>Family. Friends. Neighbors. Strangers. People who have no one else.</a:t>
            </a:r>
          </a:p>
          <a:p>
            <a:endParaRPr lang="en-US" dirty="0"/>
          </a:p>
        </p:txBody>
      </p:sp>
    </p:spTree>
    <p:extLst>
      <p:ext uri="{BB962C8B-B14F-4D97-AF65-F5344CB8AC3E}">
        <p14:creationId xmlns:p14="http://schemas.microsoft.com/office/powerpoint/2010/main" val="1926353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5AC0311-020A-624D-9A22-7431C56F3598}"/>
              </a:ext>
            </a:extLst>
          </p:cNvPr>
          <p:cNvPicPr>
            <a:picLocks noGrp="1" noChangeAspect="1"/>
          </p:cNvPicPr>
          <p:nvPr>
            <p:ph sz="half" idx="1"/>
          </p:nvPr>
        </p:nvPicPr>
        <p:blipFill>
          <a:blip r:embed="rId2"/>
          <a:stretch>
            <a:fillRect/>
          </a:stretch>
        </p:blipFill>
        <p:spPr>
          <a:xfrm>
            <a:off x="533400" y="548243"/>
            <a:ext cx="3703930" cy="5646234"/>
          </a:xfrm>
          <a:prstGeom prst="rect">
            <a:avLst/>
          </a:prstGeom>
        </p:spPr>
      </p:pic>
      <p:sp>
        <p:nvSpPr>
          <p:cNvPr id="3" name="Content Placeholder 2">
            <a:extLst>
              <a:ext uri="{FF2B5EF4-FFF2-40B4-BE49-F238E27FC236}">
                <a16:creationId xmlns:a16="http://schemas.microsoft.com/office/drawing/2014/main" id="{74B31CBA-2D7F-4348-B18F-B6A5E634132F}"/>
              </a:ext>
            </a:extLst>
          </p:cNvPr>
          <p:cNvSpPr>
            <a:spLocks noGrp="1"/>
          </p:cNvSpPr>
          <p:nvPr>
            <p:ph sz="half" idx="2"/>
          </p:nvPr>
        </p:nvSpPr>
        <p:spPr/>
        <p:txBody>
          <a:bodyPr>
            <a:normAutofit fontScale="85000" lnSpcReduction="20000"/>
          </a:bodyPr>
          <a:lstStyle/>
          <a:p>
            <a:r>
              <a:rPr lang="en-US" dirty="0"/>
              <a:t>Thomas Merton was a Trappist monk and one of the most famous writers on spirituality in the 20</a:t>
            </a:r>
            <a:r>
              <a:rPr lang="en-US" baseline="30000" dirty="0"/>
              <a:t>th</a:t>
            </a:r>
            <a:r>
              <a:rPr lang="en-US" dirty="0"/>
              <a:t> century.</a:t>
            </a:r>
          </a:p>
          <a:p>
            <a:r>
              <a:rPr lang="en-US" dirty="0"/>
              <a:t>Merton tells the story of his awakening and conversion is his best-selling book, </a:t>
            </a:r>
            <a:r>
              <a:rPr lang="en-US" b="1" i="1" dirty="0"/>
              <a:t>The Seven </a:t>
            </a:r>
            <a:r>
              <a:rPr lang="en-US" b="1" i="1" dirty="0" err="1"/>
              <a:t>Storey</a:t>
            </a:r>
            <a:r>
              <a:rPr lang="en-US" b="1" i="1" dirty="0"/>
              <a:t> Mountain</a:t>
            </a:r>
            <a:r>
              <a:rPr lang="en-US" dirty="0"/>
              <a:t>. </a:t>
            </a:r>
          </a:p>
          <a:p>
            <a:r>
              <a:rPr lang="en-US" dirty="0"/>
              <a:t>Before he became a Christian, Merton almost died of blood poisoning from an infected wound.  At the time he did not believe in God and was so spiritually indifferent, he neither feared nor cared that he would die.</a:t>
            </a:r>
          </a:p>
          <a:p>
            <a:endParaRPr lang="en-US" dirty="0"/>
          </a:p>
        </p:txBody>
      </p:sp>
    </p:spTree>
    <p:extLst>
      <p:ext uri="{BB962C8B-B14F-4D97-AF65-F5344CB8AC3E}">
        <p14:creationId xmlns:p14="http://schemas.microsoft.com/office/powerpoint/2010/main" val="298996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AADAFE2-969E-3F45-BFAB-F62D0A5CA35B}"/>
              </a:ext>
            </a:extLst>
          </p:cNvPr>
          <p:cNvSpPr>
            <a:spLocks noGrp="1"/>
          </p:cNvSpPr>
          <p:nvPr>
            <p:ph idx="1"/>
          </p:nvPr>
        </p:nvSpPr>
        <p:spPr>
          <a:xfrm>
            <a:off x="457200" y="381000"/>
            <a:ext cx="8229600" cy="5745163"/>
          </a:xfrm>
        </p:spPr>
        <p:txBody>
          <a:bodyPr>
            <a:normAutofit fontScale="77500" lnSpcReduction="20000"/>
          </a:bodyPr>
          <a:lstStyle/>
          <a:p>
            <a:pPr marL="0" indent="457200">
              <a:buNone/>
            </a:pPr>
            <a:r>
              <a:rPr lang="en-US" sz="3800" i="1" dirty="0"/>
              <a:t>“The worst thing that had ever happened to me was this consummation of my sins in abominable coldness and indifference, even in the presence of death.</a:t>
            </a:r>
            <a:endParaRPr lang="en-US" sz="3800" dirty="0"/>
          </a:p>
          <a:p>
            <a:pPr marL="0" indent="457200">
              <a:buNone/>
            </a:pPr>
            <a:r>
              <a:rPr lang="en-US" sz="3800" i="1" dirty="0"/>
              <a:t>“What is more, there was nothing I could do for myself.  There was absolutely no means, no natural means within reach, for getting out of that state.  Only God could help me.  </a:t>
            </a:r>
            <a:r>
              <a:rPr lang="en-US" sz="3800" i="1" dirty="0">
                <a:solidFill>
                  <a:srgbClr val="FFC000"/>
                </a:solidFill>
              </a:rPr>
              <a:t>Who prayed for me?  </a:t>
            </a:r>
            <a:r>
              <a:rPr lang="en-US" sz="3800" i="1" dirty="0"/>
              <a:t>One day I shall know.  But in the economy of God’s love, it is through the prayers of other men that these graces are given.  </a:t>
            </a:r>
            <a:r>
              <a:rPr lang="en-US" sz="3800" i="1" dirty="0">
                <a:solidFill>
                  <a:srgbClr val="FFC000"/>
                </a:solidFill>
              </a:rPr>
              <a:t>It was through the prayers of someone who loved God </a:t>
            </a:r>
            <a:r>
              <a:rPr lang="en-US" sz="3800" i="1" dirty="0"/>
              <a:t>that I was one day, to be delivered out of that hell where I was already confined without knowing it.</a:t>
            </a:r>
            <a:endParaRPr lang="en-US" sz="3800" dirty="0"/>
          </a:p>
          <a:p>
            <a:pPr marL="0" indent="0" algn="r">
              <a:buNone/>
            </a:pPr>
            <a:r>
              <a:rPr lang="en-US" sz="2400" dirty="0"/>
              <a:t>—Thomas Merton, </a:t>
            </a:r>
            <a:r>
              <a:rPr lang="en-US" sz="2400" b="1" i="1" dirty="0"/>
              <a:t>The Seven </a:t>
            </a:r>
            <a:r>
              <a:rPr lang="en-US" sz="2400" b="1" i="1" dirty="0" err="1"/>
              <a:t>Storey</a:t>
            </a:r>
            <a:r>
              <a:rPr lang="en-US" sz="2400" b="1" i="1" dirty="0"/>
              <a:t> Mountain</a:t>
            </a:r>
            <a:endParaRPr lang="en-US" sz="2400" dirty="0"/>
          </a:p>
          <a:p>
            <a:endParaRPr lang="en-US" dirty="0"/>
          </a:p>
        </p:txBody>
      </p:sp>
    </p:spTree>
    <p:extLst>
      <p:ext uri="{BB962C8B-B14F-4D97-AF65-F5344CB8AC3E}">
        <p14:creationId xmlns:p14="http://schemas.microsoft.com/office/powerpoint/2010/main" val="490910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B93AC-6A1D-1349-B133-62F18C4A1262}"/>
              </a:ext>
            </a:extLst>
          </p:cNvPr>
          <p:cNvSpPr>
            <a:spLocks noGrp="1"/>
          </p:cNvSpPr>
          <p:nvPr>
            <p:ph sz="half" idx="1"/>
          </p:nvPr>
        </p:nvSpPr>
        <p:spPr>
          <a:xfrm>
            <a:off x="457200" y="533400"/>
            <a:ext cx="8229600" cy="5822950"/>
          </a:xfrm>
        </p:spPr>
        <p:txBody>
          <a:bodyPr>
            <a:normAutofit fontScale="92500" lnSpcReduction="20000"/>
          </a:bodyPr>
          <a:lstStyle/>
          <a:p>
            <a:pPr marL="514350" indent="-514350">
              <a:buFont typeface="+mj-lt"/>
              <a:buAutoNum type="arabicPeriod" startAt="3"/>
            </a:pPr>
            <a:r>
              <a:rPr lang="en-US" sz="3500" dirty="0">
                <a:solidFill>
                  <a:srgbClr val="FFC000"/>
                </a:solidFill>
              </a:rPr>
              <a:t>Be thankful.</a:t>
            </a:r>
          </a:p>
          <a:p>
            <a:pPr marL="514350" indent="-514350">
              <a:buFont typeface="+mj-lt"/>
              <a:buAutoNum type="alphaUcPeriod"/>
            </a:pPr>
            <a:r>
              <a:rPr lang="en-US" b="1" dirty="0"/>
              <a:t>Verse 2: “Continue steadfastly in prayer, being watchful in it </a:t>
            </a:r>
            <a:r>
              <a:rPr lang="en-US" b="1" i="1" dirty="0">
                <a:solidFill>
                  <a:srgbClr val="FFC000"/>
                </a:solidFill>
              </a:rPr>
              <a:t>with thanksgiving</a:t>
            </a:r>
            <a:r>
              <a:rPr lang="en-US" b="1" dirty="0"/>
              <a:t>.”</a:t>
            </a:r>
          </a:p>
          <a:p>
            <a:pPr marL="514350" indent="-514350">
              <a:buFont typeface="+mj-lt"/>
              <a:buAutoNum type="alphaUcPeriod"/>
            </a:pPr>
            <a:r>
              <a:rPr lang="en-US" b="1" dirty="0"/>
              <a:t>Paul began this letter with a prayer that the Colossians would live the kind of lives that were “fully pleasing” to the Lord. One of the participles Paul uses to describe that kind of life is “</a:t>
            </a:r>
            <a:r>
              <a:rPr lang="en-US" b="1" dirty="0">
                <a:solidFill>
                  <a:srgbClr val="FFC000"/>
                </a:solidFill>
              </a:rPr>
              <a:t>giving thanks to the Father</a:t>
            </a:r>
            <a:r>
              <a:rPr lang="en-US" b="1" dirty="0"/>
              <a:t>” (1:12). </a:t>
            </a:r>
          </a:p>
          <a:p>
            <a:pPr marL="514350" indent="-514350">
              <a:buFont typeface="+mj-lt"/>
              <a:buAutoNum type="alphaUcPeriod"/>
            </a:pPr>
            <a:r>
              <a:rPr lang="en-US" b="1" dirty="0"/>
              <a:t>In chapter 3, Paul reminds the Colossians:</a:t>
            </a:r>
          </a:p>
          <a:p>
            <a:pPr marL="914400" lvl="4" indent="0" algn="ctr">
              <a:buNone/>
            </a:pPr>
            <a:r>
              <a:rPr lang="en-US" sz="2600" b="1" dirty="0"/>
              <a:t>Colossians 3:17</a:t>
            </a:r>
          </a:p>
          <a:p>
            <a:pPr marL="914400" lvl="4" indent="0">
              <a:buNone/>
            </a:pPr>
            <a:r>
              <a:rPr lang="en-US" sz="2600" b="1" dirty="0"/>
              <a:t>And whatever you do, whether in word or deed, do it all in the name of the Lord Jesus, </a:t>
            </a:r>
            <a:r>
              <a:rPr lang="en-US" sz="2600" b="1" dirty="0">
                <a:solidFill>
                  <a:srgbClr val="FFC000"/>
                </a:solidFill>
              </a:rPr>
              <a:t>giving thanks </a:t>
            </a:r>
            <a:r>
              <a:rPr lang="en-US" sz="2600" b="1" dirty="0"/>
              <a:t>to God the Father through him.</a:t>
            </a:r>
          </a:p>
          <a:p>
            <a:pPr marL="514350" indent="-514350">
              <a:buFont typeface="+mj-lt"/>
              <a:buAutoNum type="alphaUcPeriod"/>
            </a:pPr>
            <a:r>
              <a:rPr lang="en-US" b="1" dirty="0"/>
              <a:t>So, here, he closes the letter with a reminder to make thanksgiving an essential part of their prayers.</a:t>
            </a:r>
          </a:p>
          <a:p>
            <a:pPr marL="800100" lvl="2" indent="0">
              <a:buNone/>
            </a:pPr>
            <a:r>
              <a:rPr lang="en-US" dirty="0"/>
              <a:t> </a:t>
            </a:r>
          </a:p>
          <a:p>
            <a:pPr marL="0" indent="0">
              <a:buNone/>
            </a:pPr>
            <a:endParaRPr lang="en-US" dirty="0"/>
          </a:p>
        </p:txBody>
      </p:sp>
    </p:spTree>
    <p:extLst>
      <p:ext uri="{BB962C8B-B14F-4D97-AF65-F5344CB8AC3E}">
        <p14:creationId xmlns:p14="http://schemas.microsoft.com/office/powerpoint/2010/main" val="3961120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57200" y="304800"/>
          <a:ext cx="82296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2173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B93AC-6A1D-1349-B133-62F18C4A1262}"/>
              </a:ext>
            </a:extLst>
          </p:cNvPr>
          <p:cNvSpPr>
            <a:spLocks noGrp="1"/>
          </p:cNvSpPr>
          <p:nvPr>
            <p:ph sz="half" idx="1"/>
          </p:nvPr>
        </p:nvSpPr>
        <p:spPr>
          <a:xfrm>
            <a:off x="457200" y="533400"/>
            <a:ext cx="8229600" cy="5822950"/>
          </a:xfrm>
        </p:spPr>
        <p:txBody>
          <a:bodyPr>
            <a:normAutofit/>
          </a:bodyPr>
          <a:lstStyle/>
          <a:p>
            <a:pPr marL="514350" indent="-514350">
              <a:buFont typeface="+mj-lt"/>
              <a:buAutoNum type="alphaUcPeriod" startAt="3"/>
            </a:pPr>
            <a:r>
              <a:rPr lang="en-US" dirty="0"/>
              <a:t>Paul’s word for thanksgiving here, </a:t>
            </a:r>
            <a:r>
              <a:rPr lang="en-US" b="1" i="1" dirty="0">
                <a:solidFill>
                  <a:srgbClr val="FFC000"/>
                </a:solidFill>
              </a:rPr>
              <a:t>eucharistia</a:t>
            </a:r>
            <a:r>
              <a:rPr lang="en-US" dirty="0"/>
              <a:t>, is also one of the names for the Lord’s Supper,  “the Eucharist.”</a:t>
            </a:r>
          </a:p>
          <a:p>
            <a:pPr marL="800100" lvl="2" indent="0" algn="ctr">
              <a:buNone/>
            </a:pPr>
            <a:r>
              <a:rPr lang="en-US" cap="all" dirty="0"/>
              <a:t>1 Corinthians 11:23-24</a:t>
            </a:r>
          </a:p>
          <a:p>
            <a:pPr marL="800100" lvl="2" indent="0">
              <a:buNone/>
            </a:pPr>
            <a:r>
              <a:rPr lang="en-US" dirty="0"/>
              <a:t>“The Lord Jesus, on the night he was betrayed, took bread,  and when he had given thanks, he broke it and said, "This is my body, which is for you; do this in remembrance of me."</a:t>
            </a:r>
          </a:p>
          <a:p>
            <a:pPr lvl="1" indent="-342900">
              <a:buFont typeface="Arial" panose="020B0604020202020204" pitchFamily="34" charset="0"/>
              <a:buChar char="•"/>
            </a:pPr>
            <a:r>
              <a:rPr lang="en-US" dirty="0"/>
              <a:t>Knowing that he was just a few hours from going to the cross, our lord </a:t>
            </a:r>
            <a:r>
              <a:rPr lang="en-US" b="1" i="1" dirty="0"/>
              <a:t>still gave a prayer of thanks</a:t>
            </a:r>
            <a:r>
              <a:rPr lang="en-US" dirty="0"/>
              <a:t>.</a:t>
            </a:r>
          </a:p>
          <a:p>
            <a:pPr marL="0" indent="0">
              <a:buNone/>
            </a:pPr>
            <a:r>
              <a:rPr lang="en-US" dirty="0"/>
              <a:t> </a:t>
            </a:r>
          </a:p>
          <a:p>
            <a:pPr marL="0" indent="0">
              <a:buNone/>
            </a:pPr>
            <a:endParaRPr lang="en-US" dirty="0"/>
          </a:p>
        </p:txBody>
      </p:sp>
      <p:pic>
        <p:nvPicPr>
          <p:cNvPr id="3" name="Picture 2">
            <a:extLst>
              <a:ext uri="{FF2B5EF4-FFF2-40B4-BE49-F238E27FC236}">
                <a16:creationId xmlns:a16="http://schemas.microsoft.com/office/drawing/2014/main" id="{9D148632-4B7F-2044-8C18-677D6C0374B3}"/>
              </a:ext>
            </a:extLst>
          </p:cNvPr>
          <p:cNvPicPr>
            <a:picLocks noChangeAspect="1"/>
          </p:cNvPicPr>
          <p:nvPr/>
        </p:nvPicPr>
        <p:blipFill>
          <a:blip r:embed="rId2"/>
          <a:stretch>
            <a:fillRect/>
          </a:stretch>
        </p:blipFill>
        <p:spPr>
          <a:xfrm>
            <a:off x="3048000" y="4191000"/>
            <a:ext cx="3663950" cy="2439820"/>
          </a:xfrm>
          <a:prstGeom prst="rect">
            <a:avLst/>
          </a:prstGeom>
        </p:spPr>
      </p:pic>
    </p:spTree>
    <p:extLst>
      <p:ext uri="{BB962C8B-B14F-4D97-AF65-F5344CB8AC3E}">
        <p14:creationId xmlns:p14="http://schemas.microsoft.com/office/powerpoint/2010/main" val="1396761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B93AC-6A1D-1349-B133-62F18C4A1262}"/>
              </a:ext>
            </a:extLst>
          </p:cNvPr>
          <p:cNvSpPr>
            <a:spLocks noGrp="1"/>
          </p:cNvSpPr>
          <p:nvPr>
            <p:ph sz="half" idx="1"/>
          </p:nvPr>
        </p:nvSpPr>
        <p:spPr>
          <a:xfrm>
            <a:off x="457200" y="533400"/>
            <a:ext cx="8229600" cy="5822950"/>
          </a:xfrm>
        </p:spPr>
        <p:txBody>
          <a:bodyPr>
            <a:normAutofit fontScale="70000" lnSpcReduction="20000"/>
          </a:bodyPr>
          <a:lstStyle/>
          <a:p>
            <a:pPr marL="0" indent="0" algn="ctr">
              <a:buNone/>
            </a:pPr>
            <a:r>
              <a:rPr lang="en-US" cap="all" dirty="0"/>
              <a:t>I AM THANKFUL THAT . . .</a:t>
            </a:r>
          </a:p>
          <a:p>
            <a:r>
              <a:rPr lang="en-US" dirty="0"/>
              <a:t>While on short-term mission trips to places like India, I’ve had children come and put their faces on the ground and touch our feet to beg for money to eat.</a:t>
            </a:r>
          </a:p>
          <a:p>
            <a:r>
              <a:rPr lang="en-US" dirty="0"/>
              <a:t>I am thankful that my children have never had to do that.</a:t>
            </a:r>
          </a:p>
          <a:p>
            <a:r>
              <a:rPr lang="en-US" dirty="0"/>
              <a:t>Our shots and the daily mosquito repellent routine.</a:t>
            </a:r>
          </a:p>
          <a:p>
            <a:r>
              <a:rPr lang="en-US" dirty="0"/>
              <a:t>Malaria.</a:t>
            </a:r>
          </a:p>
          <a:p>
            <a:r>
              <a:rPr lang="en-US" dirty="0"/>
              <a:t>Meningitis</a:t>
            </a:r>
          </a:p>
          <a:p>
            <a:r>
              <a:rPr lang="en-US" dirty="0"/>
              <a:t>Hepatitis</a:t>
            </a:r>
          </a:p>
          <a:p>
            <a:r>
              <a:rPr lang="en-US" dirty="0"/>
              <a:t>Encephalitis</a:t>
            </a:r>
          </a:p>
          <a:p>
            <a:r>
              <a:rPr lang="en-US" dirty="0"/>
              <a:t>Leprosy</a:t>
            </a:r>
          </a:p>
          <a:p>
            <a:r>
              <a:rPr lang="en-US" dirty="0"/>
              <a:t>Polio.  Laxmi’s 14 year old son Sandeep.</a:t>
            </a:r>
          </a:p>
          <a:p>
            <a:r>
              <a:rPr lang="en-US" dirty="0"/>
              <a:t>Lack of basic public works and services.</a:t>
            </a:r>
          </a:p>
          <a:p>
            <a:r>
              <a:rPr lang="en-US" dirty="0"/>
              <a:t>Almost 60% of the urban population and 97% of the rural population are without access to sanitation facilities.</a:t>
            </a:r>
          </a:p>
          <a:p>
            <a:r>
              <a:rPr lang="en-US" dirty="0"/>
              <a:t>1.5 million pre-school children in India die every year from diarrhea and cholera, dysentery and gastroenteritis from contaminated water are responsible for 60% of the total urban deaths</a:t>
            </a:r>
          </a:p>
          <a:p>
            <a:r>
              <a:rPr lang="en-US" dirty="0"/>
              <a:t>God’s people have good reason to be thankful in their prayers.</a:t>
            </a:r>
          </a:p>
          <a:p>
            <a:pPr marL="0" indent="0">
              <a:buNone/>
            </a:pPr>
            <a:endParaRPr lang="en-US" dirty="0"/>
          </a:p>
        </p:txBody>
      </p:sp>
    </p:spTree>
    <p:extLst>
      <p:ext uri="{BB962C8B-B14F-4D97-AF65-F5344CB8AC3E}">
        <p14:creationId xmlns:p14="http://schemas.microsoft.com/office/powerpoint/2010/main" val="2779638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B93AC-6A1D-1349-B133-62F18C4A1262}"/>
              </a:ext>
            </a:extLst>
          </p:cNvPr>
          <p:cNvSpPr>
            <a:spLocks noGrp="1"/>
          </p:cNvSpPr>
          <p:nvPr>
            <p:ph sz="half" idx="1"/>
          </p:nvPr>
        </p:nvSpPr>
        <p:spPr>
          <a:xfrm>
            <a:off x="457200" y="533400"/>
            <a:ext cx="8229600" cy="5822950"/>
          </a:xfrm>
        </p:spPr>
        <p:txBody>
          <a:bodyPr>
            <a:normAutofit fontScale="85000" lnSpcReduction="20000"/>
          </a:bodyPr>
          <a:lstStyle/>
          <a:p>
            <a:pPr marL="514350" indent="-514350">
              <a:buFont typeface="+mj-lt"/>
              <a:buAutoNum type="arabicPeriod" startAt="4"/>
            </a:pPr>
            <a:r>
              <a:rPr lang="en-US" sz="4200" dirty="0">
                <a:solidFill>
                  <a:srgbClr val="FFC000"/>
                </a:solidFill>
              </a:rPr>
              <a:t>Be helpful.</a:t>
            </a:r>
          </a:p>
          <a:p>
            <a:pPr marL="514350" indent="-514350">
              <a:buFont typeface="+mj-lt"/>
              <a:buAutoNum type="alphaUcPeriod"/>
            </a:pPr>
            <a:r>
              <a:rPr lang="en-US" sz="3000" b="1" dirty="0"/>
              <a:t>Verses 3-4: “At the same time, pray also for us, that God may open to us a door for the word, to declare the mystery of Christ, on account of which I am in prison— </a:t>
            </a:r>
            <a:r>
              <a:rPr lang="en-US" sz="3000" b="1" baseline="30000" dirty="0"/>
              <a:t>4 </a:t>
            </a:r>
            <a:r>
              <a:rPr lang="en-US" sz="3000" b="1" dirty="0"/>
              <a:t>that I may make it clear, which is how I ought to speak.”</a:t>
            </a:r>
          </a:p>
          <a:p>
            <a:pPr marL="514350" indent="-514350">
              <a:buFont typeface="+mj-lt"/>
              <a:buAutoNum type="alphaUcPeriod"/>
            </a:pPr>
            <a:r>
              <a:rPr lang="en-US" sz="3000" b="1" dirty="0"/>
              <a:t>Look how often the Apostle Paul asked other people to pray for him and his ministry.</a:t>
            </a:r>
          </a:p>
          <a:p>
            <a:pPr lvl="1">
              <a:buFont typeface="Arial" panose="020B0604020202020204" pitchFamily="34" charset="0"/>
              <a:buChar char="•"/>
            </a:pPr>
            <a:r>
              <a:rPr lang="en-US" sz="3000" b="1" dirty="0"/>
              <a:t>To the </a:t>
            </a:r>
            <a:r>
              <a:rPr lang="en-US" sz="3000" b="1" dirty="0">
                <a:solidFill>
                  <a:srgbClr val="FFC000"/>
                </a:solidFill>
              </a:rPr>
              <a:t>Romans</a:t>
            </a:r>
            <a:r>
              <a:rPr lang="en-US" sz="3000" b="1" dirty="0"/>
              <a:t> he says, “Join me in my struggle by praying to God for me.”</a:t>
            </a:r>
          </a:p>
          <a:p>
            <a:pPr lvl="1">
              <a:buFont typeface="Arial" panose="020B0604020202020204" pitchFamily="34" charset="0"/>
              <a:buChar char="•"/>
            </a:pPr>
            <a:r>
              <a:rPr lang="en-US" sz="3000" b="1" dirty="0"/>
              <a:t>After reminding the </a:t>
            </a:r>
            <a:r>
              <a:rPr lang="en-US" sz="3000" b="1" dirty="0">
                <a:solidFill>
                  <a:srgbClr val="FFC000"/>
                </a:solidFill>
              </a:rPr>
              <a:t>Ephesians</a:t>
            </a:r>
            <a:r>
              <a:rPr lang="en-US" sz="3000" b="1" dirty="0"/>
              <a:t> of the key role that prayer plays in spiritual warfare, he says, “Pray also for me.”</a:t>
            </a:r>
          </a:p>
          <a:p>
            <a:pPr lvl="1">
              <a:buFont typeface="Arial" panose="020B0604020202020204" pitchFamily="34" charset="0"/>
              <a:buChar char="•"/>
            </a:pPr>
            <a:r>
              <a:rPr lang="en-US" sz="3000" b="1" dirty="0"/>
              <a:t>He directs similar requests to the </a:t>
            </a:r>
            <a:r>
              <a:rPr lang="en-US" sz="3000" b="1" dirty="0">
                <a:solidFill>
                  <a:srgbClr val="FFC000"/>
                </a:solidFill>
              </a:rPr>
              <a:t>Corinthians</a:t>
            </a:r>
            <a:r>
              <a:rPr lang="en-US" sz="3000" b="1" dirty="0"/>
              <a:t>, the </a:t>
            </a:r>
            <a:r>
              <a:rPr lang="en-US" sz="3000" b="1" dirty="0">
                <a:solidFill>
                  <a:srgbClr val="FFC000"/>
                </a:solidFill>
              </a:rPr>
              <a:t>Philippians</a:t>
            </a:r>
            <a:r>
              <a:rPr lang="en-US" sz="3000" b="1" dirty="0"/>
              <a:t>, the </a:t>
            </a:r>
            <a:r>
              <a:rPr lang="en-US" sz="3000" b="1" dirty="0">
                <a:solidFill>
                  <a:srgbClr val="FFC000"/>
                </a:solidFill>
              </a:rPr>
              <a:t>Thessalonians</a:t>
            </a:r>
            <a:r>
              <a:rPr lang="en-US" sz="3000" b="1" dirty="0"/>
              <a:t>, and his friend </a:t>
            </a:r>
            <a:r>
              <a:rPr lang="en-US" sz="3000" b="1" dirty="0">
                <a:solidFill>
                  <a:srgbClr val="FFC000"/>
                </a:solidFill>
              </a:rPr>
              <a:t>Philemon</a:t>
            </a:r>
            <a:r>
              <a:rPr lang="en-US" sz="3000" b="1" dirty="0"/>
              <a:t>.</a:t>
            </a:r>
          </a:p>
          <a:p>
            <a:endParaRPr lang="en-US" dirty="0"/>
          </a:p>
        </p:txBody>
      </p:sp>
    </p:spTree>
    <p:extLst>
      <p:ext uri="{BB962C8B-B14F-4D97-AF65-F5344CB8AC3E}">
        <p14:creationId xmlns:p14="http://schemas.microsoft.com/office/powerpoint/2010/main" val="3239973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B93AC-6A1D-1349-B133-62F18C4A1262}"/>
              </a:ext>
            </a:extLst>
          </p:cNvPr>
          <p:cNvSpPr>
            <a:spLocks noGrp="1"/>
          </p:cNvSpPr>
          <p:nvPr>
            <p:ph sz="half" idx="1"/>
          </p:nvPr>
        </p:nvSpPr>
        <p:spPr>
          <a:xfrm>
            <a:off x="457200" y="533400"/>
            <a:ext cx="8229600" cy="5822950"/>
          </a:xfrm>
        </p:spPr>
        <p:txBody>
          <a:bodyPr>
            <a:normAutofit/>
          </a:bodyPr>
          <a:lstStyle/>
          <a:p>
            <a:pPr lvl="1">
              <a:buFont typeface="Arial" panose="020B0604020202020204" pitchFamily="34" charset="0"/>
              <a:buChar char="•"/>
            </a:pPr>
            <a:r>
              <a:rPr lang="en-US" sz="2800" b="1" dirty="0"/>
              <a:t>In nine of his thirteen epistles, Paul specifically appeals to his friends and brethren to remember him in prayer.</a:t>
            </a:r>
          </a:p>
          <a:p>
            <a:pPr lvl="1">
              <a:buFont typeface="Arial" panose="020B0604020202020204" pitchFamily="34" charset="0"/>
              <a:buChar char="•"/>
            </a:pPr>
            <a:r>
              <a:rPr lang="en-US" sz="2800" b="1" dirty="0"/>
              <a:t>Though most of them remain nameless to us, the New Testament record suggests there were hundreds, perhaps thousands, of First Century believers who shared in the successes of this preeminent missionary apostle through their prayers.</a:t>
            </a:r>
          </a:p>
          <a:p>
            <a:endParaRPr lang="en-US" dirty="0"/>
          </a:p>
        </p:txBody>
      </p:sp>
    </p:spTree>
    <p:extLst>
      <p:ext uri="{BB962C8B-B14F-4D97-AF65-F5344CB8AC3E}">
        <p14:creationId xmlns:p14="http://schemas.microsoft.com/office/powerpoint/2010/main" val="1446143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B93AC-6A1D-1349-B133-62F18C4A1262}"/>
              </a:ext>
            </a:extLst>
          </p:cNvPr>
          <p:cNvSpPr>
            <a:spLocks noGrp="1"/>
          </p:cNvSpPr>
          <p:nvPr>
            <p:ph sz="half" idx="1"/>
          </p:nvPr>
        </p:nvSpPr>
        <p:spPr>
          <a:xfrm>
            <a:off x="457200" y="533400"/>
            <a:ext cx="8229600" cy="6248400"/>
          </a:xfrm>
        </p:spPr>
        <p:txBody>
          <a:bodyPr>
            <a:normAutofit/>
          </a:bodyPr>
          <a:lstStyle/>
          <a:p>
            <a:pPr marL="514350" indent="-514350">
              <a:buFont typeface="+mj-lt"/>
              <a:buAutoNum type="alphaUcPeriod" startAt="3"/>
            </a:pPr>
            <a:r>
              <a:rPr lang="en-US" dirty="0"/>
              <a:t>E.M. Bounds (1835-1913) practiced law for three years until he was called to preach.  In his busy life he daily scheduled the hours from four to seven in the morning for prayer.  His book </a:t>
            </a:r>
            <a:r>
              <a:rPr lang="en-US" b="1" i="1" dirty="0">
                <a:solidFill>
                  <a:srgbClr val="FFC000"/>
                </a:solidFill>
              </a:rPr>
              <a:t>Power Through Prayer</a:t>
            </a:r>
            <a:r>
              <a:rPr lang="en-US" dirty="0">
                <a:solidFill>
                  <a:srgbClr val="FFC000"/>
                </a:solidFill>
              </a:rPr>
              <a:t> </a:t>
            </a:r>
            <a:r>
              <a:rPr lang="en-US" dirty="0"/>
              <a:t>has become a devotional classic.</a:t>
            </a:r>
          </a:p>
          <a:p>
            <a:pPr marL="400050" lvl="1" indent="0">
              <a:buNone/>
            </a:pPr>
            <a:r>
              <a:rPr lang="en-US" dirty="0"/>
              <a:t>“Prayer, to the preacher, is not simply the duty of his profession, a privilege, but it is a necessity.  Air is not more necessary to the lungs than prayer is to the preacher.  It is an absolute necessity for the preacher to pray.  It is an absolute necessity that the preacher be prayed for.  These two propositions are wedded into a union which ought never to know divorce:  the preacher must pray; the preacher must be prayed for.  It will take all the praying he can do, and all the praying he can get done, to meet the fearful responsibilities and gain the largest, truest success in his great work.”</a:t>
            </a:r>
          </a:p>
          <a:p>
            <a:endParaRPr lang="en-US" dirty="0"/>
          </a:p>
        </p:txBody>
      </p:sp>
    </p:spTree>
    <p:extLst>
      <p:ext uri="{BB962C8B-B14F-4D97-AF65-F5344CB8AC3E}">
        <p14:creationId xmlns:p14="http://schemas.microsoft.com/office/powerpoint/2010/main" val="1672557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79051B-E257-274C-8EDC-9545CC28293F}"/>
              </a:ext>
            </a:extLst>
          </p:cNvPr>
          <p:cNvSpPr>
            <a:spLocks noGrp="1"/>
          </p:cNvSpPr>
          <p:nvPr>
            <p:ph sz="half" idx="1"/>
          </p:nvPr>
        </p:nvSpPr>
        <p:spPr/>
        <p:txBody>
          <a:bodyPr/>
          <a:lstStyle/>
          <a:p>
            <a:endParaRPr lang="en-US"/>
          </a:p>
        </p:txBody>
      </p:sp>
      <p:sp>
        <p:nvSpPr>
          <p:cNvPr id="3" name="Content Placeholder 2">
            <a:extLst>
              <a:ext uri="{FF2B5EF4-FFF2-40B4-BE49-F238E27FC236}">
                <a16:creationId xmlns:a16="http://schemas.microsoft.com/office/drawing/2014/main" id="{19BEE149-5B63-A048-8983-539B0CA65D5B}"/>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516935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B93AC-6A1D-1349-B133-62F18C4A1262}"/>
              </a:ext>
            </a:extLst>
          </p:cNvPr>
          <p:cNvSpPr>
            <a:spLocks noGrp="1"/>
          </p:cNvSpPr>
          <p:nvPr>
            <p:ph sz="half" idx="1"/>
          </p:nvPr>
        </p:nvSpPr>
        <p:spPr>
          <a:xfrm>
            <a:off x="457200" y="533400"/>
            <a:ext cx="8229600" cy="5822950"/>
          </a:xfrm>
        </p:spPr>
        <p:txBody>
          <a:bodyPr/>
          <a:lstStyle/>
          <a:p>
            <a:pPr marL="0" indent="0" algn="ctr">
              <a:buNone/>
            </a:pPr>
            <a:r>
              <a:rPr lang="en-US" dirty="0">
                <a:solidFill>
                  <a:srgbClr val="FFC000"/>
                </a:solidFill>
              </a:rPr>
              <a:t>“A Wise Walk and Gracious Talk”</a:t>
            </a:r>
          </a:p>
          <a:p>
            <a:pPr marL="0" indent="0" algn="ctr">
              <a:buNone/>
            </a:pPr>
            <a:r>
              <a:rPr lang="en-US" dirty="0"/>
              <a:t>Barry McCarty</a:t>
            </a:r>
          </a:p>
          <a:p>
            <a:pPr marL="0" indent="0" algn="ctr">
              <a:buNone/>
            </a:pPr>
            <a:r>
              <a:rPr lang="en-US" sz="2400" dirty="0"/>
              <a:t>Colossians 4:5-6</a:t>
            </a:r>
          </a:p>
          <a:p>
            <a:pPr marL="0" indent="0">
              <a:buNone/>
            </a:pPr>
            <a:r>
              <a:rPr lang="en-US" sz="2400" b="1" baseline="30000" dirty="0"/>
              <a:t>5 </a:t>
            </a:r>
            <a:r>
              <a:rPr lang="en-US" sz="2400" dirty="0"/>
              <a:t>Walk in wisdom toward outsiders, making the best use of the time. </a:t>
            </a:r>
            <a:r>
              <a:rPr lang="en-US" sz="2400" b="1" baseline="30000" dirty="0"/>
              <a:t>6 </a:t>
            </a:r>
            <a:r>
              <a:rPr lang="en-US" sz="2400" dirty="0"/>
              <a:t>Let your speech always be gracious, seasoned with salt, so that you may know how you ought to answer each person.</a:t>
            </a:r>
            <a:r>
              <a:rPr lang="en-US" dirty="0"/>
              <a:t> </a:t>
            </a:r>
          </a:p>
          <a:p>
            <a:pPr marL="0" indent="0" algn="ctr">
              <a:buNone/>
            </a:pPr>
            <a:endParaRPr lang="en-US" sz="2000" dirty="0"/>
          </a:p>
          <a:p>
            <a:pPr marL="514350" indent="-514350">
              <a:buFont typeface="+mj-lt"/>
              <a:buAutoNum type="arabicPeriod"/>
            </a:pPr>
            <a:r>
              <a:rPr lang="en-US" dirty="0"/>
              <a:t>Behave like you’re saved.</a:t>
            </a:r>
          </a:p>
          <a:p>
            <a:pPr marL="514350" indent="-514350">
              <a:buFont typeface="+mj-lt"/>
              <a:buAutoNum type="arabicPeriod"/>
            </a:pPr>
            <a:r>
              <a:rPr lang="en-US" dirty="0"/>
              <a:t>Make your talk match your walk.</a:t>
            </a:r>
          </a:p>
        </p:txBody>
      </p:sp>
    </p:spTree>
    <p:extLst>
      <p:ext uri="{BB962C8B-B14F-4D97-AF65-F5344CB8AC3E}">
        <p14:creationId xmlns:p14="http://schemas.microsoft.com/office/powerpoint/2010/main" val="3155695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801BD3-680B-994F-95EA-BB2312AE2116}"/>
              </a:ext>
            </a:extLst>
          </p:cNvPr>
          <p:cNvSpPr>
            <a:spLocks noGrp="1"/>
          </p:cNvSpPr>
          <p:nvPr>
            <p:ph sz="half" idx="1"/>
          </p:nvPr>
        </p:nvSpPr>
        <p:spPr/>
        <p:txBody>
          <a:bodyPr>
            <a:normAutofit fontScale="47500" lnSpcReduction="20000"/>
          </a:bodyPr>
          <a:lstStyle/>
          <a:p>
            <a:pPr marL="0" indent="0" algn="ctr">
              <a:buNone/>
            </a:pPr>
            <a:r>
              <a:rPr lang="en-US" b="1" dirty="0">
                <a:solidFill>
                  <a:srgbClr val="FFC000"/>
                </a:solidFill>
              </a:rPr>
              <a:t>ESV</a:t>
            </a:r>
          </a:p>
          <a:p>
            <a:pPr marL="0" indent="0">
              <a:buNone/>
            </a:pPr>
            <a:r>
              <a:rPr lang="en-US" b="1" dirty="0"/>
              <a:t>Final Greetings</a:t>
            </a:r>
          </a:p>
          <a:p>
            <a:pPr indent="457200">
              <a:buNone/>
            </a:pPr>
            <a:r>
              <a:rPr lang="en-US" baseline="30000" dirty="0"/>
              <a:t>7</a:t>
            </a:r>
            <a:r>
              <a:rPr lang="en-US" dirty="0"/>
              <a:t> </a:t>
            </a:r>
            <a:r>
              <a:rPr lang="en-US" dirty="0">
                <a:solidFill>
                  <a:srgbClr val="FFC000"/>
                </a:solidFill>
              </a:rPr>
              <a:t>Tychicus</a:t>
            </a:r>
            <a:r>
              <a:rPr lang="en-US" dirty="0"/>
              <a:t> will tell you all about my activities. He is a beloved brother and faithful minister and fellow servant in the Lord. </a:t>
            </a:r>
            <a:r>
              <a:rPr lang="en-US" baseline="30000" dirty="0"/>
              <a:t>8</a:t>
            </a:r>
            <a:r>
              <a:rPr lang="en-US" dirty="0"/>
              <a:t> I have sent him to you for this very purpose, that you may know how we are and that he may encourage your hearts, </a:t>
            </a:r>
            <a:r>
              <a:rPr lang="en-US" baseline="30000" dirty="0"/>
              <a:t>9</a:t>
            </a:r>
            <a:r>
              <a:rPr lang="en-US" dirty="0"/>
              <a:t> and with him </a:t>
            </a:r>
            <a:r>
              <a:rPr lang="en-US" dirty="0">
                <a:solidFill>
                  <a:srgbClr val="FFC000"/>
                </a:solidFill>
              </a:rPr>
              <a:t>Onesimus</a:t>
            </a:r>
            <a:r>
              <a:rPr lang="en-US" dirty="0"/>
              <a:t>, our faithful and beloved brother, who is one of you. They will tell you of everything that has taken place here. </a:t>
            </a:r>
          </a:p>
          <a:p>
            <a:pPr indent="457200">
              <a:buNone/>
            </a:pPr>
            <a:r>
              <a:rPr lang="en-US" baseline="30000" dirty="0"/>
              <a:t>10</a:t>
            </a:r>
            <a:r>
              <a:rPr lang="en-US" dirty="0"/>
              <a:t> </a:t>
            </a:r>
            <a:r>
              <a:rPr lang="en-US" dirty="0">
                <a:solidFill>
                  <a:srgbClr val="FFC000"/>
                </a:solidFill>
              </a:rPr>
              <a:t>Aristarchus</a:t>
            </a:r>
            <a:r>
              <a:rPr lang="en-US" dirty="0"/>
              <a:t> my fellow prisoner greets you, and </a:t>
            </a:r>
            <a:r>
              <a:rPr lang="en-US" dirty="0">
                <a:solidFill>
                  <a:srgbClr val="FFC000"/>
                </a:solidFill>
              </a:rPr>
              <a:t>Mark</a:t>
            </a:r>
            <a:r>
              <a:rPr lang="en-US" dirty="0"/>
              <a:t> the cousin of Barnabas (concerning whom you have received instructions—if he comes to you, welcome him), </a:t>
            </a:r>
            <a:r>
              <a:rPr lang="en-US" baseline="30000" dirty="0"/>
              <a:t>11</a:t>
            </a:r>
            <a:r>
              <a:rPr lang="en-US" dirty="0"/>
              <a:t> and </a:t>
            </a:r>
            <a:r>
              <a:rPr lang="en-US" dirty="0">
                <a:solidFill>
                  <a:srgbClr val="FFC000"/>
                </a:solidFill>
              </a:rPr>
              <a:t>Jesus</a:t>
            </a:r>
            <a:r>
              <a:rPr lang="en-US" dirty="0"/>
              <a:t> who is called Justus. These are the only men of the circumcision among my fellow workers for the kingdom of God, and they have been a comfort to me. </a:t>
            </a:r>
            <a:r>
              <a:rPr lang="en-US" baseline="30000" dirty="0"/>
              <a:t>12</a:t>
            </a:r>
            <a:r>
              <a:rPr lang="en-US" dirty="0"/>
              <a:t> </a:t>
            </a:r>
            <a:r>
              <a:rPr lang="en-US" dirty="0">
                <a:solidFill>
                  <a:srgbClr val="FFC000"/>
                </a:solidFill>
              </a:rPr>
              <a:t>Epaphras</a:t>
            </a:r>
            <a:r>
              <a:rPr lang="en-US" dirty="0"/>
              <a:t>, who is one of you, a servant of Christ Jesus, greets you, always struggling on your behalf in his prayers, that you may stand mature and fully assured in all the will of God. </a:t>
            </a:r>
            <a:r>
              <a:rPr lang="en-US" baseline="30000" dirty="0"/>
              <a:t>13</a:t>
            </a:r>
            <a:r>
              <a:rPr lang="en-US" dirty="0"/>
              <a:t> For I bear him witness that he has worked hard for you and for those in Laodicea and in Hierapolis. 14 </a:t>
            </a:r>
            <a:r>
              <a:rPr lang="en-US" dirty="0">
                <a:solidFill>
                  <a:srgbClr val="FFC000"/>
                </a:solidFill>
              </a:rPr>
              <a:t>Luke</a:t>
            </a:r>
            <a:r>
              <a:rPr lang="en-US" dirty="0"/>
              <a:t> the beloved physician greets you, as does </a:t>
            </a:r>
            <a:r>
              <a:rPr lang="en-US" dirty="0">
                <a:solidFill>
                  <a:srgbClr val="FFC000"/>
                </a:solidFill>
              </a:rPr>
              <a:t>Demas</a:t>
            </a:r>
            <a:r>
              <a:rPr lang="en-US" dirty="0"/>
              <a:t>.</a:t>
            </a:r>
          </a:p>
          <a:p>
            <a:pPr indent="457200">
              <a:buNone/>
            </a:pPr>
            <a:r>
              <a:rPr lang="en-US" baseline="30000" dirty="0"/>
              <a:t>15</a:t>
            </a:r>
            <a:r>
              <a:rPr lang="en-US" dirty="0"/>
              <a:t> Give my greetings to the brothers at </a:t>
            </a:r>
            <a:r>
              <a:rPr lang="en-US" dirty="0">
                <a:solidFill>
                  <a:srgbClr val="FFC000"/>
                </a:solidFill>
              </a:rPr>
              <a:t>Laodicea</a:t>
            </a:r>
            <a:r>
              <a:rPr lang="en-US" dirty="0"/>
              <a:t>, and to </a:t>
            </a:r>
            <a:r>
              <a:rPr lang="en-US" dirty="0">
                <a:solidFill>
                  <a:srgbClr val="FFC000"/>
                </a:solidFill>
              </a:rPr>
              <a:t>Nympha</a:t>
            </a:r>
            <a:r>
              <a:rPr lang="en-US" dirty="0"/>
              <a:t> and the church in her house. </a:t>
            </a:r>
            <a:r>
              <a:rPr lang="en-US" baseline="30000" dirty="0"/>
              <a:t>16</a:t>
            </a:r>
            <a:r>
              <a:rPr lang="en-US" dirty="0"/>
              <a:t> And when this letter has been read among you, have it also read in the church of the Laodiceans; and see that you also read the letter from Laodicea. </a:t>
            </a:r>
            <a:r>
              <a:rPr lang="en-US" baseline="30000" dirty="0"/>
              <a:t>17</a:t>
            </a:r>
            <a:r>
              <a:rPr lang="en-US" dirty="0"/>
              <a:t> And say to </a:t>
            </a:r>
            <a:r>
              <a:rPr lang="en-US" dirty="0">
                <a:solidFill>
                  <a:srgbClr val="FFC000"/>
                </a:solidFill>
              </a:rPr>
              <a:t>Archippus</a:t>
            </a:r>
            <a:r>
              <a:rPr lang="en-US" dirty="0"/>
              <a:t>, “See that you fulfill the ministry that you have received in the Lord.” </a:t>
            </a:r>
          </a:p>
          <a:p>
            <a:pPr indent="457200">
              <a:buNone/>
            </a:pPr>
            <a:r>
              <a:rPr lang="en-US" baseline="30000" dirty="0"/>
              <a:t>18</a:t>
            </a:r>
            <a:r>
              <a:rPr lang="en-US" dirty="0"/>
              <a:t> I, Paul, write this greeting with my own hand. Remember my chains. Grace be with you. </a:t>
            </a:r>
          </a:p>
        </p:txBody>
      </p:sp>
      <p:sp>
        <p:nvSpPr>
          <p:cNvPr id="3" name="Content Placeholder 2">
            <a:extLst>
              <a:ext uri="{FF2B5EF4-FFF2-40B4-BE49-F238E27FC236}">
                <a16:creationId xmlns:a16="http://schemas.microsoft.com/office/drawing/2014/main" id="{94E77775-C081-4D40-8F40-B498885A2CC0}"/>
              </a:ext>
            </a:extLst>
          </p:cNvPr>
          <p:cNvSpPr>
            <a:spLocks noGrp="1"/>
          </p:cNvSpPr>
          <p:nvPr>
            <p:ph sz="half" idx="2"/>
          </p:nvPr>
        </p:nvSpPr>
        <p:spPr/>
        <p:txBody>
          <a:bodyPr>
            <a:normAutofit fontScale="47500" lnSpcReduction="20000"/>
          </a:bodyPr>
          <a:lstStyle/>
          <a:p>
            <a:pPr indent="0" algn="ctr">
              <a:buNone/>
            </a:pPr>
            <a:r>
              <a:rPr lang="en-US" b="1" dirty="0">
                <a:solidFill>
                  <a:srgbClr val="FFC000"/>
                </a:solidFill>
              </a:rPr>
              <a:t>Nestle-Aland Greek NT</a:t>
            </a:r>
          </a:p>
          <a:p>
            <a:pPr indent="457200">
              <a:buNone/>
            </a:pPr>
            <a:endParaRPr lang="en-US" b="1" dirty="0"/>
          </a:p>
          <a:p>
            <a:pPr indent="457200">
              <a:buNone/>
            </a:pPr>
            <a:r>
              <a:rPr lang="el-GR" b="1" baseline="30000" dirty="0"/>
              <a:t>7</a:t>
            </a:r>
            <a:r>
              <a:rPr lang="el-GR" dirty="0"/>
              <a:t> Τὰ κατʼ ἐμὲ πάντα γνωρίσει ὑμῖν Τυχικὸς ὁ ἀγαπητὸς ἀδελφὸς καὶ πιστὸς διάκονος καὶ σύνδουλος ἐν κυρίῳ, </a:t>
            </a:r>
            <a:r>
              <a:rPr lang="el-GR" b="1" baseline="30000" dirty="0"/>
              <a:t>8</a:t>
            </a:r>
            <a:r>
              <a:rPr lang="el-GR" dirty="0"/>
              <a:t> ὃν ἔπεμψα πρὸς ὑμᾶς εἰς αὐτὸ τοῦτο, ἵνα γνῶτε τὰ περὶ ἡμῶν καὶ παρακαλέσῃ τὰς καρδίας ὑμῶν, </a:t>
            </a:r>
            <a:r>
              <a:rPr lang="el-GR" b="1" baseline="30000" dirty="0"/>
              <a:t>9</a:t>
            </a:r>
            <a:r>
              <a:rPr lang="el-GR" dirty="0"/>
              <a:t> σὺν Ὀνησίμῳ τῷ πιστῷ καὶ ἀγαπητῷ ἀδελφῷ, ὅς ἐστιν ἐξ ὑμῶν·  πάντα ὑμῖν γνωρίσουσιν τὰ ὧδε. </a:t>
            </a:r>
          </a:p>
          <a:p>
            <a:pPr indent="457200">
              <a:buNone/>
            </a:pPr>
            <a:r>
              <a:rPr lang="el-GR" b="1" baseline="30000" dirty="0"/>
              <a:t>10</a:t>
            </a:r>
            <a:r>
              <a:rPr lang="el-GR" dirty="0"/>
              <a:t> Ἀσπάζεται ὑμᾶς </a:t>
            </a:r>
            <a:r>
              <a:rPr lang="el-GR" dirty="0">
                <a:solidFill>
                  <a:srgbClr val="FFC000"/>
                </a:solidFill>
              </a:rPr>
              <a:t>Ἀρίσταρχος</a:t>
            </a:r>
            <a:r>
              <a:rPr lang="el-GR" dirty="0"/>
              <a:t> ὁ συναιχμάλωτός μου καὶ Μᾶρκος ὁ ἀνεψιὸς Βαρναβᾶ (περὶ οὗ ἐλάβετε ἐντολάς, ἐὰν ἔλθῃ πρὸς ὑμᾶς, δέξασθε αὐτόν) </a:t>
            </a:r>
            <a:r>
              <a:rPr lang="el-GR" b="1" baseline="30000" dirty="0"/>
              <a:t>11</a:t>
            </a:r>
            <a:r>
              <a:rPr lang="el-GR" dirty="0"/>
              <a:t> καὶ </a:t>
            </a:r>
            <a:r>
              <a:rPr lang="el-GR" dirty="0">
                <a:solidFill>
                  <a:srgbClr val="FFC000"/>
                </a:solidFill>
              </a:rPr>
              <a:t>Ἰησοῦς</a:t>
            </a:r>
            <a:r>
              <a:rPr lang="el-GR" dirty="0"/>
              <a:t> ὁ λεγόμενος Ἰοῦστος, οἱ ὄντες ἐκ περιτομῆς, οὗτοι μόνοι συνεργοὶ εἰς τὴν βασιλείαν τοῦ θεοῦ, οἵτινες ἐγενήθησάν μοι παρηγορία.  </a:t>
            </a:r>
            <a:r>
              <a:rPr lang="el-GR" b="1" baseline="30000" dirty="0"/>
              <a:t>12</a:t>
            </a:r>
            <a:r>
              <a:rPr lang="el-GR" dirty="0"/>
              <a:t> ἀσπάζεται ὑμᾶς </a:t>
            </a:r>
            <a:r>
              <a:rPr lang="el-GR" dirty="0">
                <a:solidFill>
                  <a:srgbClr val="FFC000"/>
                </a:solidFill>
              </a:rPr>
              <a:t>Ἐπαφρᾶς</a:t>
            </a:r>
            <a:r>
              <a:rPr lang="el-GR" dirty="0"/>
              <a:t> ὁ ἐξ ὑμῶν, δοῦλος Χριστοῦ [Ἰησοῦ], πάντοτε ἀγωνιζόμενος ὑπὲρ ὑμῶν ἐν ταῖς προσευχαῖς, ἵνα σταθῆτε τέλειοι καὶ πεπληροφορημένοι ἐν παντὶ θελήματι τοῦ θεοῦ.  </a:t>
            </a:r>
            <a:r>
              <a:rPr lang="el-GR" b="1" baseline="30000" dirty="0"/>
              <a:t>13</a:t>
            </a:r>
            <a:r>
              <a:rPr lang="el-GR" dirty="0"/>
              <a:t> μαρτυρῶ γὰρ αὐτῷ ὅτι ἔχει πολὺν πόνον ὑπὲρ ὑμῶν καὶ τῶν ἐν Λαοδικείᾳ καὶ τῶν ἐν Ἱεραπόλει.  </a:t>
            </a:r>
            <a:r>
              <a:rPr lang="el-GR" b="1" baseline="30000" dirty="0"/>
              <a:t>14</a:t>
            </a:r>
            <a:r>
              <a:rPr lang="el-GR" dirty="0"/>
              <a:t> ἀσπάζεται ὑμᾶς </a:t>
            </a:r>
            <a:r>
              <a:rPr lang="el-GR" dirty="0">
                <a:solidFill>
                  <a:srgbClr val="FFC000"/>
                </a:solidFill>
              </a:rPr>
              <a:t>Λουκᾶς</a:t>
            </a:r>
            <a:r>
              <a:rPr lang="el-GR" dirty="0"/>
              <a:t> ὁ ἰατρὸς ὁ ἀγαπητὸς καὶ </a:t>
            </a:r>
            <a:r>
              <a:rPr lang="el-GR" dirty="0">
                <a:solidFill>
                  <a:srgbClr val="FFC000"/>
                </a:solidFill>
              </a:rPr>
              <a:t>Δημᾶς</a:t>
            </a:r>
            <a:r>
              <a:rPr lang="el-GR" dirty="0"/>
              <a:t>. </a:t>
            </a:r>
          </a:p>
          <a:p>
            <a:pPr indent="457200">
              <a:buNone/>
            </a:pPr>
            <a:r>
              <a:rPr lang="el-GR" b="1" baseline="30000" dirty="0"/>
              <a:t>15</a:t>
            </a:r>
            <a:r>
              <a:rPr lang="el-GR" dirty="0"/>
              <a:t> Ἀσπάσασθε τοὺς ἐν </a:t>
            </a:r>
            <a:r>
              <a:rPr lang="el-GR" dirty="0">
                <a:solidFill>
                  <a:srgbClr val="FFC000"/>
                </a:solidFill>
              </a:rPr>
              <a:t>Λαοδικείᾳ</a:t>
            </a:r>
            <a:r>
              <a:rPr lang="el-GR" dirty="0"/>
              <a:t> ἀδελφοὺς καὶ </a:t>
            </a:r>
            <a:r>
              <a:rPr lang="el-GR" dirty="0">
                <a:solidFill>
                  <a:srgbClr val="FFC000"/>
                </a:solidFill>
              </a:rPr>
              <a:t>Νύμφαν</a:t>
            </a:r>
            <a:r>
              <a:rPr lang="el-GR" dirty="0"/>
              <a:t> καὶ τὴν κατʼ οἶκον αὐτῆς ἐκκλησίαν.  </a:t>
            </a:r>
            <a:r>
              <a:rPr lang="el-GR" b="1" baseline="30000" dirty="0"/>
              <a:t>16</a:t>
            </a:r>
            <a:r>
              <a:rPr lang="el-GR" dirty="0"/>
              <a:t> καὶ ὅταν ἀναγνωσθῇ παρʼ ὑμῖν ἡ ἐπιστολή, ποιήσατε ἵνα καὶ ἐν τῇ Λαοδικέων ἐκκλησίᾳ ἀναγνωσθῇ, καὶ τὴν ἐκ Λαοδικείας ἵνα καὶ ὑμεῖς ἀναγνῶτε.  </a:t>
            </a:r>
            <a:r>
              <a:rPr lang="el-GR" b="1" baseline="30000" dirty="0"/>
              <a:t>17</a:t>
            </a:r>
            <a:r>
              <a:rPr lang="el-GR" dirty="0"/>
              <a:t> καὶ εἴπατε </a:t>
            </a:r>
            <a:r>
              <a:rPr lang="el-GR" dirty="0">
                <a:solidFill>
                  <a:srgbClr val="FFC000"/>
                </a:solidFill>
              </a:rPr>
              <a:t>Ἀρχίππῳ</a:t>
            </a:r>
            <a:r>
              <a:rPr lang="el-GR" dirty="0"/>
              <a:t>·  Βλέπε τὴν διακονίαν ἣν παρέλαβες ἐν κυρίῳ, ἵνα αὐτὴν πληροῖς. </a:t>
            </a:r>
          </a:p>
          <a:p>
            <a:pPr indent="457200">
              <a:buNone/>
            </a:pPr>
            <a:r>
              <a:rPr lang="el-GR" b="1" baseline="30000" dirty="0"/>
              <a:t>18</a:t>
            </a:r>
            <a:r>
              <a:rPr lang="el-GR" dirty="0"/>
              <a:t> Ὁ ἀσπασμὸς τῇ ἐμῇ χειρὶ Παύλου.  μνημονεύετέ μου τῶν δεσμῶν.  ἡ χάρις μεθʼ ὑμῶν. </a:t>
            </a:r>
          </a:p>
        </p:txBody>
      </p:sp>
      <p:sp>
        <p:nvSpPr>
          <p:cNvPr id="4" name="Donut 3">
            <a:extLst>
              <a:ext uri="{FF2B5EF4-FFF2-40B4-BE49-F238E27FC236}">
                <a16:creationId xmlns:a16="http://schemas.microsoft.com/office/drawing/2014/main" id="{418F0419-E05F-EE41-9B0F-D411B1FBA4B6}"/>
              </a:ext>
            </a:extLst>
          </p:cNvPr>
          <p:cNvSpPr/>
          <p:nvPr/>
        </p:nvSpPr>
        <p:spPr>
          <a:xfrm>
            <a:off x="6248400" y="1828800"/>
            <a:ext cx="304800" cy="304800"/>
          </a:xfrm>
          <a:prstGeom prst="donut">
            <a:avLst>
              <a:gd name="adj" fmla="val 8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Donut 4">
            <a:extLst>
              <a:ext uri="{FF2B5EF4-FFF2-40B4-BE49-F238E27FC236}">
                <a16:creationId xmlns:a16="http://schemas.microsoft.com/office/drawing/2014/main" id="{CB7E1820-BE6B-A14F-A0F0-5643883A5F82}"/>
              </a:ext>
            </a:extLst>
          </p:cNvPr>
          <p:cNvSpPr/>
          <p:nvPr/>
        </p:nvSpPr>
        <p:spPr>
          <a:xfrm>
            <a:off x="5562600" y="2971800"/>
            <a:ext cx="304800" cy="304800"/>
          </a:xfrm>
          <a:prstGeom prst="donut">
            <a:avLst>
              <a:gd name="adj" fmla="val 8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Donut 5">
            <a:extLst>
              <a:ext uri="{FF2B5EF4-FFF2-40B4-BE49-F238E27FC236}">
                <a16:creationId xmlns:a16="http://schemas.microsoft.com/office/drawing/2014/main" id="{833757B2-A379-1E44-A77F-1EE5472724FA}"/>
              </a:ext>
            </a:extLst>
          </p:cNvPr>
          <p:cNvSpPr/>
          <p:nvPr/>
        </p:nvSpPr>
        <p:spPr>
          <a:xfrm>
            <a:off x="8077200" y="3444874"/>
            <a:ext cx="270309" cy="307729"/>
          </a:xfrm>
          <a:prstGeom prst="donut">
            <a:avLst>
              <a:gd name="adj" fmla="val 8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Donut 6">
            <a:extLst>
              <a:ext uri="{FF2B5EF4-FFF2-40B4-BE49-F238E27FC236}">
                <a16:creationId xmlns:a16="http://schemas.microsoft.com/office/drawing/2014/main" id="{D752F76C-7483-FF46-8987-9C57004E5DBB}"/>
              </a:ext>
            </a:extLst>
          </p:cNvPr>
          <p:cNvSpPr/>
          <p:nvPr/>
        </p:nvSpPr>
        <p:spPr>
          <a:xfrm>
            <a:off x="7696200" y="3810000"/>
            <a:ext cx="304800" cy="304800"/>
          </a:xfrm>
          <a:prstGeom prst="donut">
            <a:avLst>
              <a:gd name="adj" fmla="val 8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Donut 7">
            <a:extLst>
              <a:ext uri="{FF2B5EF4-FFF2-40B4-BE49-F238E27FC236}">
                <a16:creationId xmlns:a16="http://schemas.microsoft.com/office/drawing/2014/main" id="{C5D6196A-459F-B345-A433-42FF3B023019}"/>
              </a:ext>
            </a:extLst>
          </p:cNvPr>
          <p:cNvSpPr/>
          <p:nvPr/>
        </p:nvSpPr>
        <p:spPr>
          <a:xfrm>
            <a:off x="8077199" y="4495800"/>
            <a:ext cx="270309" cy="307729"/>
          </a:xfrm>
          <a:prstGeom prst="donut">
            <a:avLst>
              <a:gd name="adj" fmla="val 8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Donut 8">
            <a:extLst>
              <a:ext uri="{FF2B5EF4-FFF2-40B4-BE49-F238E27FC236}">
                <a16:creationId xmlns:a16="http://schemas.microsoft.com/office/drawing/2014/main" id="{807C0427-5A7C-2C47-AA84-D90401AF8F91}"/>
              </a:ext>
            </a:extLst>
          </p:cNvPr>
          <p:cNvSpPr/>
          <p:nvPr/>
        </p:nvSpPr>
        <p:spPr>
          <a:xfrm>
            <a:off x="7696200" y="4927845"/>
            <a:ext cx="270309" cy="307729"/>
          </a:xfrm>
          <a:prstGeom prst="donut">
            <a:avLst>
              <a:gd name="adj" fmla="val 8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Donut 9">
            <a:extLst>
              <a:ext uri="{FF2B5EF4-FFF2-40B4-BE49-F238E27FC236}">
                <a16:creationId xmlns:a16="http://schemas.microsoft.com/office/drawing/2014/main" id="{C4D412BE-8C7E-8843-B3D4-892478AE4234}"/>
              </a:ext>
            </a:extLst>
          </p:cNvPr>
          <p:cNvSpPr/>
          <p:nvPr/>
        </p:nvSpPr>
        <p:spPr>
          <a:xfrm>
            <a:off x="6833535" y="5235574"/>
            <a:ext cx="270309" cy="307729"/>
          </a:xfrm>
          <a:prstGeom prst="donut">
            <a:avLst>
              <a:gd name="adj" fmla="val 8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Donut 10">
            <a:extLst>
              <a:ext uri="{FF2B5EF4-FFF2-40B4-BE49-F238E27FC236}">
                <a16:creationId xmlns:a16="http://schemas.microsoft.com/office/drawing/2014/main" id="{48BB0B83-6A0C-5F48-A265-940AB62FE3C2}"/>
              </a:ext>
            </a:extLst>
          </p:cNvPr>
          <p:cNvSpPr/>
          <p:nvPr/>
        </p:nvSpPr>
        <p:spPr>
          <a:xfrm>
            <a:off x="5562600" y="5791200"/>
            <a:ext cx="270309" cy="307729"/>
          </a:xfrm>
          <a:prstGeom prst="donut">
            <a:avLst>
              <a:gd name="adj" fmla="val 8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Donut 11">
            <a:extLst>
              <a:ext uri="{FF2B5EF4-FFF2-40B4-BE49-F238E27FC236}">
                <a16:creationId xmlns:a16="http://schemas.microsoft.com/office/drawing/2014/main" id="{730F7D15-D587-BB49-B817-FD7255E68A79}"/>
              </a:ext>
            </a:extLst>
          </p:cNvPr>
          <p:cNvSpPr/>
          <p:nvPr/>
        </p:nvSpPr>
        <p:spPr>
          <a:xfrm>
            <a:off x="7561045" y="5637335"/>
            <a:ext cx="270309" cy="307729"/>
          </a:xfrm>
          <a:prstGeom prst="donut">
            <a:avLst>
              <a:gd name="adj" fmla="val 8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Donut 12">
            <a:extLst>
              <a:ext uri="{FF2B5EF4-FFF2-40B4-BE49-F238E27FC236}">
                <a16:creationId xmlns:a16="http://schemas.microsoft.com/office/drawing/2014/main" id="{C2248988-5936-D847-8711-639A7FD3AFBB}"/>
              </a:ext>
            </a:extLst>
          </p:cNvPr>
          <p:cNvSpPr/>
          <p:nvPr/>
        </p:nvSpPr>
        <p:spPr>
          <a:xfrm>
            <a:off x="5389346" y="5637334"/>
            <a:ext cx="270309" cy="307729"/>
          </a:xfrm>
          <a:prstGeom prst="donut">
            <a:avLst>
              <a:gd name="adj" fmla="val 8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42444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393E8B0-2C17-FA47-8CC6-65C9B403D5C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000" y="1905000"/>
            <a:ext cx="8453579" cy="2956159"/>
          </a:xfrm>
        </p:spPr>
      </p:pic>
      <p:sp>
        <p:nvSpPr>
          <p:cNvPr id="7" name="TextBox 6">
            <a:extLst>
              <a:ext uri="{FF2B5EF4-FFF2-40B4-BE49-F238E27FC236}">
                <a16:creationId xmlns:a16="http://schemas.microsoft.com/office/drawing/2014/main" id="{420278B9-B4AC-2F4C-8A0C-55CA2502836C}"/>
              </a:ext>
            </a:extLst>
          </p:cNvPr>
          <p:cNvSpPr txBox="1"/>
          <p:nvPr/>
        </p:nvSpPr>
        <p:spPr>
          <a:xfrm>
            <a:off x="1600200" y="457200"/>
            <a:ext cx="6172200" cy="646331"/>
          </a:xfrm>
          <a:prstGeom prst="rect">
            <a:avLst/>
          </a:prstGeom>
          <a:noFill/>
        </p:spPr>
        <p:txBody>
          <a:bodyPr wrap="square" rtlCol="0">
            <a:spAutoFit/>
          </a:bodyPr>
          <a:lstStyle/>
          <a:p>
            <a:pPr algn="ctr"/>
            <a:r>
              <a:rPr lang="en-US" sz="3600" dirty="0"/>
              <a:t>The Letter-bearers</a:t>
            </a:r>
          </a:p>
        </p:txBody>
      </p:sp>
      <p:sp>
        <p:nvSpPr>
          <p:cNvPr id="8" name="Left Arrow 7">
            <a:extLst>
              <a:ext uri="{FF2B5EF4-FFF2-40B4-BE49-F238E27FC236}">
                <a16:creationId xmlns:a16="http://schemas.microsoft.com/office/drawing/2014/main" id="{C4DF0291-BB70-414A-B6F2-0B9BFCEED4F9}"/>
              </a:ext>
            </a:extLst>
          </p:cNvPr>
          <p:cNvSpPr/>
          <p:nvPr/>
        </p:nvSpPr>
        <p:spPr>
          <a:xfrm>
            <a:off x="7010400" y="4527660"/>
            <a:ext cx="609600" cy="304800"/>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6486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18B829A-C4CB-4741-A5DE-8076EE26186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40618" y="1519824"/>
            <a:ext cx="8298581" cy="4594325"/>
          </a:xfrm>
        </p:spPr>
      </p:pic>
      <p:sp>
        <p:nvSpPr>
          <p:cNvPr id="3" name="Content Placeholder 2">
            <a:extLst>
              <a:ext uri="{FF2B5EF4-FFF2-40B4-BE49-F238E27FC236}">
                <a16:creationId xmlns:a16="http://schemas.microsoft.com/office/drawing/2014/main" id="{92FD3DE4-81C8-FB46-82E9-983A5F8EC546}"/>
              </a:ext>
            </a:extLst>
          </p:cNvPr>
          <p:cNvSpPr>
            <a:spLocks noGrp="1"/>
          </p:cNvSpPr>
          <p:nvPr>
            <p:ph sz="half" idx="2"/>
          </p:nvPr>
        </p:nvSpPr>
        <p:spPr>
          <a:xfrm>
            <a:off x="558432" y="533399"/>
            <a:ext cx="8135587" cy="838201"/>
          </a:xfrm>
        </p:spPr>
        <p:txBody>
          <a:bodyPr>
            <a:normAutofit/>
          </a:bodyPr>
          <a:lstStyle/>
          <a:p>
            <a:pPr marL="0" indent="0" algn="ctr">
              <a:buNone/>
            </a:pPr>
            <a:r>
              <a:rPr lang="en-US" b="1" dirty="0"/>
              <a:t>Salutations From Paul’s Companions</a:t>
            </a:r>
            <a:endParaRPr lang="en-US" dirty="0"/>
          </a:p>
          <a:p>
            <a:endParaRPr lang="en-US" dirty="0"/>
          </a:p>
        </p:txBody>
      </p:sp>
      <p:sp>
        <p:nvSpPr>
          <p:cNvPr id="6" name="Left Arrow 5">
            <a:extLst>
              <a:ext uri="{FF2B5EF4-FFF2-40B4-BE49-F238E27FC236}">
                <a16:creationId xmlns:a16="http://schemas.microsoft.com/office/drawing/2014/main" id="{7E98C91C-35B3-474D-AC99-88D3EFA64B80}"/>
              </a:ext>
            </a:extLst>
          </p:cNvPr>
          <p:cNvSpPr/>
          <p:nvPr/>
        </p:nvSpPr>
        <p:spPr>
          <a:xfrm>
            <a:off x="5334000" y="3828861"/>
            <a:ext cx="609600" cy="304800"/>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eft Arrow 6">
            <a:extLst>
              <a:ext uri="{FF2B5EF4-FFF2-40B4-BE49-F238E27FC236}">
                <a16:creationId xmlns:a16="http://schemas.microsoft.com/office/drawing/2014/main" id="{270C4EB4-DA90-B047-9E50-867C8779ACB7}"/>
              </a:ext>
            </a:extLst>
          </p:cNvPr>
          <p:cNvSpPr/>
          <p:nvPr/>
        </p:nvSpPr>
        <p:spPr>
          <a:xfrm>
            <a:off x="8055720" y="4800600"/>
            <a:ext cx="609600" cy="304800"/>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Left Arrow 7">
            <a:extLst>
              <a:ext uri="{FF2B5EF4-FFF2-40B4-BE49-F238E27FC236}">
                <a16:creationId xmlns:a16="http://schemas.microsoft.com/office/drawing/2014/main" id="{FF40D573-0CDD-4D4C-944D-BA761180C510}"/>
              </a:ext>
            </a:extLst>
          </p:cNvPr>
          <p:cNvSpPr/>
          <p:nvPr/>
        </p:nvSpPr>
        <p:spPr>
          <a:xfrm>
            <a:off x="4626225" y="5486400"/>
            <a:ext cx="609600" cy="304800"/>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eft Arrow 8">
            <a:extLst>
              <a:ext uri="{FF2B5EF4-FFF2-40B4-BE49-F238E27FC236}">
                <a16:creationId xmlns:a16="http://schemas.microsoft.com/office/drawing/2014/main" id="{7DCA97E2-00AC-D246-8079-1D1AFA227583}"/>
              </a:ext>
            </a:extLst>
          </p:cNvPr>
          <p:cNvSpPr/>
          <p:nvPr/>
        </p:nvSpPr>
        <p:spPr>
          <a:xfrm>
            <a:off x="6705600" y="5821878"/>
            <a:ext cx="609600" cy="304800"/>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7880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801BD3-680B-994F-95EA-BB2312AE2116}"/>
              </a:ext>
            </a:extLst>
          </p:cNvPr>
          <p:cNvSpPr>
            <a:spLocks noGrp="1"/>
          </p:cNvSpPr>
          <p:nvPr>
            <p:ph sz="half" idx="1"/>
          </p:nvPr>
        </p:nvSpPr>
        <p:spPr/>
        <p:txBody>
          <a:bodyPr>
            <a:normAutofit fontScale="40000" lnSpcReduction="20000"/>
          </a:bodyPr>
          <a:lstStyle/>
          <a:p>
            <a:pPr marL="0" indent="0" algn="ctr">
              <a:buNone/>
            </a:pPr>
            <a:r>
              <a:rPr lang="en-US" b="1" dirty="0">
                <a:solidFill>
                  <a:srgbClr val="FFC000"/>
                </a:solidFill>
              </a:rPr>
              <a:t>ESV</a:t>
            </a:r>
          </a:p>
          <a:p>
            <a:pPr marL="0" indent="0">
              <a:buNone/>
            </a:pPr>
            <a:r>
              <a:rPr lang="en-US" b="1" dirty="0"/>
              <a:t>Further Instructions</a:t>
            </a:r>
            <a:endParaRPr lang="en-US" dirty="0"/>
          </a:p>
          <a:p>
            <a:pPr indent="457200">
              <a:buNone/>
            </a:pPr>
            <a:r>
              <a:rPr lang="en-US" baseline="30000" dirty="0"/>
              <a:t>2 </a:t>
            </a:r>
            <a:r>
              <a:rPr lang="en-US" dirty="0"/>
              <a:t>Continue steadfastly in prayer, being watchful in it with thanksgiving. 3 At the same time, pray also for us, that God may open to us a door for the word, to declare the mystery of Christ, on account of which I am in prison— </a:t>
            </a:r>
            <a:r>
              <a:rPr lang="en-US" baseline="30000" dirty="0"/>
              <a:t>4</a:t>
            </a:r>
            <a:r>
              <a:rPr lang="en-US" dirty="0"/>
              <a:t> that I may make it clear, which is how I ought to speak. </a:t>
            </a:r>
          </a:p>
          <a:p>
            <a:pPr indent="457200">
              <a:buNone/>
            </a:pPr>
            <a:r>
              <a:rPr lang="en-US" baseline="30000" dirty="0"/>
              <a:t>5</a:t>
            </a:r>
            <a:r>
              <a:rPr lang="en-US" dirty="0"/>
              <a:t> Walk in wisdom toward outsiders, making the best use of the time. </a:t>
            </a:r>
            <a:r>
              <a:rPr lang="en-US" baseline="30000" dirty="0"/>
              <a:t>6</a:t>
            </a:r>
            <a:r>
              <a:rPr lang="en-US" dirty="0"/>
              <a:t> Let your speech always be gracious, seasoned with salt, so that you may know how you ought to answer each person.</a:t>
            </a:r>
          </a:p>
          <a:p>
            <a:pPr indent="457200">
              <a:buNone/>
            </a:pPr>
            <a:r>
              <a:rPr lang="en-US" dirty="0"/>
              <a:t> </a:t>
            </a:r>
          </a:p>
          <a:p>
            <a:pPr marL="0" indent="0">
              <a:buNone/>
            </a:pPr>
            <a:r>
              <a:rPr lang="en-US" b="1" dirty="0"/>
              <a:t>Final Greetings</a:t>
            </a:r>
          </a:p>
          <a:p>
            <a:pPr indent="457200">
              <a:buNone/>
            </a:pPr>
            <a:r>
              <a:rPr lang="en-US" baseline="30000" dirty="0"/>
              <a:t>7</a:t>
            </a:r>
            <a:r>
              <a:rPr lang="en-US" dirty="0"/>
              <a:t> Tychicus will tell you all about my activities. He is a beloved brother and faithful minister and fellow servant in the Lord. </a:t>
            </a:r>
            <a:r>
              <a:rPr lang="en-US" baseline="30000" dirty="0"/>
              <a:t>8</a:t>
            </a:r>
            <a:r>
              <a:rPr lang="en-US" dirty="0"/>
              <a:t> I have sent him to you for this very purpose, that you may know how we are and that he may encourage your hearts, </a:t>
            </a:r>
            <a:r>
              <a:rPr lang="en-US" baseline="30000" dirty="0"/>
              <a:t>9</a:t>
            </a:r>
            <a:r>
              <a:rPr lang="en-US" dirty="0"/>
              <a:t> and with him Onesimus, our faithful and beloved brother, who is one of you. They will tell you of everything that has taken place here. </a:t>
            </a:r>
          </a:p>
          <a:p>
            <a:pPr indent="457200">
              <a:buNone/>
            </a:pPr>
            <a:r>
              <a:rPr lang="en-US" baseline="30000" dirty="0"/>
              <a:t>10</a:t>
            </a:r>
            <a:r>
              <a:rPr lang="en-US" dirty="0"/>
              <a:t> Aristarchus my fellow prisoner greets you, and Mark the cousin of Barnabas (concerning whom you have received instructions—if he comes to you, welcome him), </a:t>
            </a:r>
            <a:r>
              <a:rPr lang="en-US" baseline="30000" dirty="0"/>
              <a:t>11</a:t>
            </a:r>
            <a:r>
              <a:rPr lang="en-US" dirty="0"/>
              <a:t> and Jesus who is called Justus. These are the only men of the circumcision among my fellow workers for the kingdom of God, and they have been a comfort to me. </a:t>
            </a:r>
            <a:r>
              <a:rPr lang="en-US" baseline="30000" dirty="0"/>
              <a:t>12</a:t>
            </a:r>
            <a:r>
              <a:rPr lang="en-US" dirty="0"/>
              <a:t> Epaphras, who is one of you, a servant of Christ Jesus, greets you, always struggling on your behalf in his prayers, that you may stand mature and fully assured in all the will of God. </a:t>
            </a:r>
            <a:r>
              <a:rPr lang="en-US" baseline="30000" dirty="0"/>
              <a:t>13</a:t>
            </a:r>
            <a:r>
              <a:rPr lang="en-US" dirty="0"/>
              <a:t> For I bear him witness that he has worked hard for you and for those in Laodicea and in Hierapolis. </a:t>
            </a:r>
            <a:r>
              <a:rPr lang="en-US" baseline="30000" dirty="0"/>
              <a:t>14</a:t>
            </a:r>
            <a:r>
              <a:rPr lang="en-US" dirty="0"/>
              <a:t> Luke the beloved physician greets you, as does Demas. </a:t>
            </a:r>
            <a:r>
              <a:rPr lang="en-US" baseline="30000" dirty="0"/>
              <a:t>15</a:t>
            </a:r>
            <a:r>
              <a:rPr lang="en-US" dirty="0"/>
              <a:t> Give my greetings to the brothers at Laodicea, and to Nympha and the church in her house. </a:t>
            </a:r>
            <a:r>
              <a:rPr lang="en-US" baseline="30000" dirty="0"/>
              <a:t>16</a:t>
            </a:r>
            <a:r>
              <a:rPr lang="en-US" dirty="0"/>
              <a:t> And when this letter has been read among you, have it also read in the church of the Laodiceans; and see that you also read the letter from Laodicea. </a:t>
            </a:r>
            <a:r>
              <a:rPr lang="en-US" baseline="30000" dirty="0"/>
              <a:t>17</a:t>
            </a:r>
            <a:r>
              <a:rPr lang="en-US" dirty="0"/>
              <a:t> And say to Archippus, “See that you fulfill the ministry that you have received in the Lord.” </a:t>
            </a:r>
          </a:p>
          <a:p>
            <a:pPr indent="457200">
              <a:buNone/>
            </a:pPr>
            <a:r>
              <a:rPr lang="en-US" baseline="30000" dirty="0"/>
              <a:t>18</a:t>
            </a:r>
            <a:r>
              <a:rPr lang="en-US" dirty="0"/>
              <a:t> I, Paul, write this greeting with my own hand. Remember my chains. Grace be with you. </a:t>
            </a:r>
          </a:p>
        </p:txBody>
      </p:sp>
      <p:sp>
        <p:nvSpPr>
          <p:cNvPr id="3" name="Content Placeholder 2">
            <a:extLst>
              <a:ext uri="{FF2B5EF4-FFF2-40B4-BE49-F238E27FC236}">
                <a16:creationId xmlns:a16="http://schemas.microsoft.com/office/drawing/2014/main" id="{94E77775-C081-4D40-8F40-B498885A2CC0}"/>
              </a:ext>
            </a:extLst>
          </p:cNvPr>
          <p:cNvSpPr>
            <a:spLocks noGrp="1"/>
          </p:cNvSpPr>
          <p:nvPr>
            <p:ph sz="half" idx="2"/>
          </p:nvPr>
        </p:nvSpPr>
        <p:spPr/>
        <p:txBody>
          <a:bodyPr>
            <a:normAutofit fontScale="40000" lnSpcReduction="20000"/>
          </a:bodyPr>
          <a:lstStyle/>
          <a:p>
            <a:pPr indent="0" algn="ctr">
              <a:buNone/>
            </a:pPr>
            <a:r>
              <a:rPr lang="en-US" b="1" dirty="0">
                <a:solidFill>
                  <a:srgbClr val="FFC000"/>
                </a:solidFill>
              </a:rPr>
              <a:t>Nestle-Aland Greek NT</a:t>
            </a:r>
          </a:p>
          <a:p>
            <a:pPr indent="457200">
              <a:buNone/>
            </a:pPr>
            <a:endParaRPr lang="en-US" b="1" dirty="0"/>
          </a:p>
          <a:p>
            <a:pPr indent="457200">
              <a:buNone/>
            </a:pPr>
            <a:r>
              <a:rPr lang="el-GR" b="1" baseline="30000" dirty="0"/>
              <a:t>2</a:t>
            </a:r>
            <a:r>
              <a:rPr lang="el-GR" dirty="0"/>
              <a:t> Τῇ προσευχῇ προσκαρτερεῖτε, γρηγοροῦντες ἐν αὐτῇ ἐν εὐχαριστίᾳ, </a:t>
            </a:r>
            <a:r>
              <a:rPr lang="el-GR" b="1" baseline="30000" dirty="0"/>
              <a:t>3</a:t>
            </a:r>
            <a:r>
              <a:rPr lang="el-GR" dirty="0"/>
              <a:t> προσευχόμενοι ἅμα καὶ περὶ ἡμῶν, ἵνα ὁ θεὸς ἀνοίξῃ ἡμῖν θύραν τοῦ λόγου λαλῆσαι τὸ μυστήριον τοῦ Χριστοῦ, διʼ ὃ καὶ δέδεμαι, </a:t>
            </a:r>
            <a:r>
              <a:rPr lang="el-GR" b="1" baseline="30000" dirty="0"/>
              <a:t>4</a:t>
            </a:r>
            <a:r>
              <a:rPr lang="el-GR" dirty="0"/>
              <a:t> ἵνα φανερώσω αὐτὸ ὡς δεῖ με λαλῆσαι.  </a:t>
            </a:r>
            <a:r>
              <a:rPr lang="el-GR" b="1" baseline="30000" dirty="0"/>
              <a:t>5</a:t>
            </a:r>
            <a:r>
              <a:rPr lang="el-GR" dirty="0"/>
              <a:t> Ἐν σοφίᾳ περιπατεῖτε πρὸς τοὺς ἔξω τὸν καιρὸν ἐξαγοραζόμενοι.  </a:t>
            </a:r>
            <a:r>
              <a:rPr lang="el-GR" b="1" baseline="30000" dirty="0"/>
              <a:t>6</a:t>
            </a:r>
            <a:r>
              <a:rPr lang="el-GR" dirty="0"/>
              <a:t> ὁ λόγος ὑμῶν πάντοτε ἐν χάριτι, ἅλατι ἠρτυμένος, εἰδέναι πῶς δεῖ ὑμᾶς ἑνὶ ἑκάστῳ ἀποκρίνεσθαι. </a:t>
            </a:r>
          </a:p>
          <a:p>
            <a:pPr indent="457200">
              <a:buNone/>
            </a:pPr>
            <a:endParaRPr lang="en-US" b="1" dirty="0"/>
          </a:p>
          <a:p>
            <a:pPr indent="457200">
              <a:buNone/>
            </a:pPr>
            <a:endParaRPr lang="en-US" b="1" dirty="0"/>
          </a:p>
          <a:p>
            <a:pPr indent="457200">
              <a:buNone/>
            </a:pPr>
            <a:endParaRPr lang="en-US" b="1" dirty="0"/>
          </a:p>
          <a:p>
            <a:pPr indent="457200">
              <a:buNone/>
            </a:pPr>
            <a:r>
              <a:rPr lang="el-GR" b="1" baseline="30000" dirty="0"/>
              <a:t>7</a:t>
            </a:r>
            <a:r>
              <a:rPr lang="el-GR" dirty="0"/>
              <a:t> Τὰ κατʼ ἐμὲ πάντα γνωρίσει ὑμῖν Τυχικὸς ὁ ἀγαπητὸς ἀδελφὸς καὶ πιστὸς διάκονος καὶ σύνδουλος ἐν κυρίῳ, </a:t>
            </a:r>
            <a:r>
              <a:rPr lang="el-GR" b="1" dirty="0"/>
              <a:t>8</a:t>
            </a:r>
            <a:r>
              <a:rPr lang="el-GR" dirty="0"/>
              <a:t> ὃν ἔπεμψα πρὸς ὑμᾶς εἰς αὐτὸ τοῦτο, ἵνα γνῶτε τὰ περὶ ἡμῶν καὶ παρακαλέσῃ τὰς καρδίας ὑμῶν, </a:t>
            </a:r>
            <a:r>
              <a:rPr lang="el-GR" b="1" baseline="30000" dirty="0"/>
              <a:t>9</a:t>
            </a:r>
            <a:r>
              <a:rPr lang="el-GR" dirty="0"/>
              <a:t> σὺν Ὀνησίμῳ τῷ πιστῷ καὶ ἀγαπητῷ ἀδελφῷ, ὅς ἐστιν ἐξ ὑμῶν·  πάντα ὑμῖν γνωρίσουσιν τὰ ὧδε. </a:t>
            </a:r>
          </a:p>
          <a:p>
            <a:pPr indent="457200">
              <a:buNone/>
            </a:pPr>
            <a:r>
              <a:rPr lang="el-GR" b="1" baseline="30000" dirty="0"/>
              <a:t>10</a:t>
            </a:r>
            <a:r>
              <a:rPr lang="el-GR" dirty="0"/>
              <a:t> Ἀσπάζεται ὑμᾶς Ἀρίσταρχος ὁ συναιχμάλωτός μου καὶ Μᾶρκος ὁ ἀνεψιὸς Βαρναβᾶ (περὶ οὗ ἐλάβετε ἐντολάς, ἐὰν ἔλθῃ πρὸς ὑμᾶς, δέξασθε αὐτόν) </a:t>
            </a:r>
            <a:r>
              <a:rPr lang="el-GR" b="1" baseline="30000" dirty="0"/>
              <a:t>11</a:t>
            </a:r>
            <a:r>
              <a:rPr lang="el-GR" dirty="0"/>
              <a:t> καὶ Ἰησοῦς ὁ λεγόμενος Ἰοῦστος, οἱ ὄντες ἐκ περιτομῆς, οὗτοι μόνοι συνεργοὶ εἰς τὴν βασιλείαν τοῦ θεοῦ, οἵτινες ἐγενήθησάν μοι παρηγορία.  </a:t>
            </a:r>
            <a:r>
              <a:rPr lang="el-GR" b="1" baseline="30000" dirty="0"/>
              <a:t>12</a:t>
            </a:r>
            <a:r>
              <a:rPr lang="el-GR" dirty="0"/>
              <a:t> ἀσπάζεται ὑμᾶς Ἐπαφρᾶς ὁ ἐξ ὑμῶν, δοῦλος Χριστοῦ [Ἰησοῦ], πάντοτε ἀγωνιζόμενος ὑπὲρ ὑμῶν ἐν ταῖς προσευχαῖς, ἵνα σταθῆτε τέλειοι καὶ πεπληροφορημένοι ἐν παντὶ θελήματι τοῦ θεοῦ.  </a:t>
            </a:r>
            <a:r>
              <a:rPr lang="el-GR" b="1" baseline="30000" dirty="0"/>
              <a:t>13</a:t>
            </a:r>
            <a:r>
              <a:rPr lang="el-GR" dirty="0"/>
              <a:t> μαρτυρῶ γὰρ αὐτῷ ὅτι ἔχει πολὺν πόνον ὑπὲρ ὑμῶν καὶ τῶν ἐν Λαοδικείᾳ καὶ τῶν ἐν Ἱεραπόλει.  </a:t>
            </a:r>
            <a:r>
              <a:rPr lang="el-GR" b="1" baseline="30000" dirty="0"/>
              <a:t>14</a:t>
            </a:r>
            <a:r>
              <a:rPr lang="el-GR" dirty="0"/>
              <a:t> ἀσπάζεται ὑμᾶς Λουκᾶς ὁ ἰατρὸς ὁ ἀγαπητὸς καὶ Δημᾶς. </a:t>
            </a:r>
          </a:p>
          <a:p>
            <a:pPr indent="457200">
              <a:buNone/>
            </a:pPr>
            <a:r>
              <a:rPr lang="el-GR" b="1" baseline="30000" dirty="0"/>
              <a:t>15</a:t>
            </a:r>
            <a:r>
              <a:rPr lang="el-GR" dirty="0"/>
              <a:t> Ἀσπάσασθε τοὺς ἐν Λαοδικείᾳ ἀδελφοὺς καὶ Νύμφαν καὶ τὴν κατʼ οἶκον αὐτῆς ἐκκλησίαν.  </a:t>
            </a:r>
            <a:r>
              <a:rPr lang="el-GR" sz="3000" b="1" dirty="0"/>
              <a:t>16</a:t>
            </a:r>
            <a:r>
              <a:rPr lang="el-GR" dirty="0"/>
              <a:t> καὶ ὅταν ἀναγνωσθῇ παρʼ ὑμῖν ἡ ἐπιστολή, ποιήσατε ἵνα καὶ ἐν τῇ Λαοδικέων ἐκκλησίᾳ ἀναγνωσθῇ, καὶ τὴν ἐκ Λαοδικείας ἵνα καὶ ὑμεῖς ἀναγνῶτε.  </a:t>
            </a:r>
            <a:r>
              <a:rPr lang="el-GR" b="1" baseline="30000" dirty="0"/>
              <a:t>17</a:t>
            </a:r>
            <a:r>
              <a:rPr lang="el-GR" dirty="0"/>
              <a:t> καὶ εἴπατε Ἀρχίππῳ·  Βλέπε τὴν διακονίαν ἣν παρέλαβες ἐν κυρίῳ, ἵνα αὐτὴν πληροῖς. </a:t>
            </a:r>
          </a:p>
          <a:p>
            <a:pPr indent="457200">
              <a:buNone/>
            </a:pPr>
            <a:r>
              <a:rPr lang="el-GR" b="1" baseline="30000" dirty="0"/>
              <a:t>18</a:t>
            </a:r>
            <a:r>
              <a:rPr lang="el-GR" dirty="0"/>
              <a:t> Ὁ ἀσπασμὸς τῇ ἐμῇ χειρὶ Παύλου.  μνημονεύετέ μου τῶν δεσμῶν.  ἡ χάρις μεθʼ ὑμῶν. </a:t>
            </a:r>
          </a:p>
        </p:txBody>
      </p:sp>
    </p:spTree>
    <p:extLst>
      <p:ext uri="{BB962C8B-B14F-4D97-AF65-F5344CB8AC3E}">
        <p14:creationId xmlns:p14="http://schemas.microsoft.com/office/powerpoint/2010/main" val="3304621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A741A00-8BD6-AD42-9B85-3EBF6DCD7A6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3443" y="2362200"/>
            <a:ext cx="8544331" cy="2714891"/>
          </a:xfrm>
        </p:spPr>
      </p:pic>
      <p:sp>
        <p:nvSpPr>
          <p:cNvPr id="3" name="Content Placeholder 2">
            <a:extLst>
              <a:ext uri="{FF2B5EF4-FFF2-40B4-BE49-F238E27FC236}">
                <a16:creationId xmlns:a16="http://schemas.microsoft.com/office/drawing/2014/main" id="{500B2CAE-A2E9-CA45-AB59-4770E722548E}"/>
              </a:ext>
            </a:extLst>
          </p:cNvPr>
          <p:cNvSpPr>
            <a:spLocks noGrp="1"/>
          </p:cNvSpPr>
          <p:nvPr>
            <p:ph sz="half" idx="2"/>
          </p:nvPr>
        </p:nvSpPr>
        <p:spPr>
          <a:xfrm>
            <a:off x="457198" y="533400"/>
            <a:ext cx="8236819" cy="914401"/>
          </a:xfrm>
        </p:spPr>
        <p:txBody>
          <a:bodyPr>
            <a:normAutofit/>
          </a:bodyPr>
          <a:lstStyle/>
          <a:p>
            <a:pPr marL="0" indent="0" algn="ctr">
              <a:buNone/>
            </a:pPr>
            <a:r>
              <a:rPr lang="en-US" b="1" dirty="0"/>
              <a:t>Greetings to Believers in Laodicea and Colossae</a:t>
            </a:r>
            <a:endParaRPr lang="en-US" dirty="0"/>
          </a:p>
          <a:p>
            <a:endParaRPr lang="en-US" dirty="0"/>
          </a:p>
        </p:txBody>
      </p:sp>
      <p:sp>
        <p:nvSpPr>
          <p:cNvPr id="9" name="Left Arrow 8">
            <a:extLst>
              <a:ext uri="{FF2B5EF4-FFF2-40B4-BE49-F238E27FC236}">
                <a16:creationId xmlns:a16="http://schemas.microsoft.com/office/drawing/2014/main" id="{2489D9E7-726A-B04F-AD1B-7588067D7425}"/>
              </a:ext>
            </a:extLst>
          </p:cNvPr>
          <p:cNvSpPr/>
          <p:nvPr/>
        </p:nvSpPr>
        <p:spPr>
          <a:xfrm>
            <a:off x="3966007" y="2743200"/>
            <a:ext cx="609600" cy="304800"/>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eft Arrow 9">
            <a:extLst>
              <a:ext uri="{FF2B5EF4-FFF2-40B4-BE49-F238E27FC236}">
                <a16:creationId xmlns:a16="http://schemas.microsoft.com/office/drawing/2014/main" id="{CD1717EE-940D-0F47-AD10-AC4C34CA007F}"/>
              </a:ext>
            </a:extLst>
          </p:cNvPr>
          <p:cNvSpPr/>
          <p:nvPr/>
        </p:nvSpPr>
        <p:spPr>
          <a:xfrm>
            <a:off x="6629400" y="3810000"/>
            <a:ext cx="609600" cy="304800"/>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Arrow 10">
            <a:extLst>
              <a:ext uri="{FF2B5EF4-FFF2-40B4-BE49-F238E27FC236}">
                <a16:creationId xmlns:a16="http://schemas.microsoft.com/office/drawing/2014/main" id="{4EE480A3-02AC-4841-8EEC-C3088A09CDE2}"/>
              </a:ext>
            </a:extLst>
          </p:cNvPr>
          <p:cNvSpPr/>
          <p:nvPr/>
        </p:nvSpPr>
        <p:spPr>
          <a:xfrm>
            <a:off x="8084417" y="4772291"/>
            <a:ext cx="609600" cy="304800"/>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421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496B34-00F7-7A47-8758-B339BC02873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3209" y="2514600"/>
            <a:ext cx="7924800" cy="1972909"/>
          </a:xfrm>
        </p:spPr>
      </p:pic>
      <p:sp>
        <p:nvSpPr>
          <p:cNvPr id="3" name="Content Placeholder 2">
            <a:extLst>
              <a:ext uri="{FF2B5EF4-FFF2-40B4-BE49-F238E27FC236}">
                <a16:creationId xmlns:a16="http://schemas.microsoft.com/office/drawing/2014/main" id="{521CF37F-9FB0-4849-A41C-DBD6CE63E189}"/>
              </a:ext>
            </a:extLst>
          </p:cNvPr>
          <p:cNvSpPr>
            <a:spLocks noGrp="1"/>
          </p:cNvSpPr>
          <p:nvPr>
            <p:ph sz="half" idx="2"/>
          </p:nvPr>
        </p:nvSpPr>
        <p:spPr>
          <a:xfrm>
            <a:off x="457200" y="533399"/>
            <a:ext cx="8236819" cy="1219201"/>
          </a:xfrm>
        </p:spPr>
        <p:txBody>
          <a:bodyPr>
            <a:normAutofit/>
          </a:bodyPr>
          <a:lstStyle/>
          <a:p>
            <a:pPr marL="0" indent="0" algn="ctr">
              <a:buNone/>
            </a:pPr>
            <a:r>
              <a:rPr lang="en-US" b="1" dirty="0"/>
              <a:t>Paul’s Blessing and Farewell</a:t>
            </a:r>
            <a:endParaRPr lang="en-US" dirty="0"/>
          </a:p>
          <a:p>
            <a:endParaRPr lang="en-US" dirty="0"/>
          </a:p>
        </p:txBody>
      </p:sp>
      <p:sp>
        <p:nvSpPr>
          <p:cNvPr id="6" name="Left Arrow 5">
            <a:extLst>
              <a:ext uri="{FF2B5EF4-FFF2-40B4-BE49-F238E27FC236}">
                <a16:creationId xmlns:a16="http://schemas.microsoft.com/office/drawing/2014/main" id="{FEA92D06-787D-B443-8FD8-79893EB45105}"/>
              </a:ext>
            </a:extLst>
          </p:cNvPr>
          <p:cNvSpPr/>
          <p:nvPr/>
        </p:nvSpPr>
        <p:spPr>
          <a:xfrm>
            <a:off x="7543800" y="3048000"/>
            <a:ext cx="609600" cy="304800"/>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eft Arrow 6">
            <a:extLst>
              <a:ext uri="{FF2B5EF4-FFF2-40B4-BE49-F238E27FC236}">
                <a16:creationId xmlns:a16="http://schemas.microsoft.com/office/drawing/2014/main" id="{0D290E51-47D9-D849-90D1-17A9377CEC5D}"/>
              </a:ext>
            </a:extLst>
          </p:cNvPr>
          <p:cNvSpPr/>
          <p:nvPr/>
        </p:nvSpPr>
        <p:spPr>
          <a:xfrm>
            <a:off x="5257800" y="3501054"/>
            <a:ext cx="609600" cy="304800"/>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Left Arrow 7">
            <a:extLst>
              <a:ext uri="{FF2B5EF4-FFF2-40B4-BE49-F238E27FC236}">
                <a16:creationId xmlns:a16="http://schemas.microsoft.com/office/drawing/2014/main" id="{A7D28245-DA8B-FC45-ABFE-3C7DE15516DF}"/>
              </a:ext>
            </a:extLst>
          </p:cNvPr>
          <p:cNvSpPr/>
          <p:nvPr/>
        </p:nvSpPr>
        <p:spPr>
          <a:xfrm>
            <a:off x="5257800" y="3981042"/>
            <a:ext cx="609600" cy="304800"/>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4976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59C0F-2899-B843-BF93-F8EE85D47893}"/>
              </a:ext>
            </a:extLst>
          </p:cNvPr>
          <p:cNvSpPr>
            <a:spLocks noGrp="1"/>
          </p:cNvSpPr>
          <p:nvPr>
            <p:ph sz="half" idx="1"/>
          </p:nvPr>
        </p:nvSpPr>
        <p:spPr>
          <a:xfrm>
            <a:off x="457200" y="533400"/>
            <a:ext cx="8229600" cy="5822950"/>
          </a:xfrm>
        </p:spPr>
        <p:txBody>
          <a:bodyPr/>
          <a:lstStyle/>
          <a:p>
            <a:pPr marL="0" indent="0" algn="ctr">
              <a:buNone/>
            </a:pPr>
            <a:r>
              <a:rPr lang="en-US" sz="3600" dirty="0">
                <a:solidFill>
                  <a:srgbClr val="FFC000"/>
                </a:solidFill>
              </a:rPr>
              <a:t>“I Get by With a Little Help from My Friends”</a:t>
            </a:r>
          </a:p>
          <a:p>
            <a:pPr marL="0" indent="0" algn="ctr">
              <a:buNone/>
            </a:pPr>
            <a:r>
              <a:rPr lang="en-US" sz="3200" dirty="0"/>
              <a:t>Barry McCarty</a:t>
            </a:r>
          </a:p>
          <a:p>
            <a:pPr marL="0" indent="0" algn="ctr">
              <a:buNone/>
            </a:pPr>
            <a:endParaRPr lang="en-US" sz="3200" dirty="0"/>
          </a:p>
          <a:p>
            <a:pPr marL="0" indent="0" algn="ctr">
              <a:buNone/>
            </a:pPr>
            <a:r>
              <a:rPr lang="en-US" sz="3200" b="1" i="1" dirty="0">
                <a:latin typeface="Times New Roman" panose="02020603050405020304" pitchFamily="18" charset="0"/>
                <a:ea typeface="Times New Roman" panose="02020603050405020304" pitchFamily="18" charset="0"/>
              </a:rPr>
              <a:t>In this seemingly ordinary list of names, Paul’s friends teach us some great lessons on how we can be of service to Christ.</a:t>
            </a:r>
          </a:p>
          <a:p>
            <a:pPr marL="0" indent="0" algn="ctr">
              <a:buNone/>
            </a:pPr>
            <a:endParaRPr lang="en-US" sz="2400" dirty="0"/>
          </a:p>
        </p:txBody>
      </p:sp>
    </p:spTree>
    <p:extLst>
      <p:ext uri="{BB962C8B-B14F-4D97-AF65-F5344CB8AC3E}">
        <p14:creationId xmlns:p14="http://schemas.microsoft.com/office/powerpoint/2010/main" val="3302297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59C0F-2899-B843-BF93-F8EE85D47893}"/>
              </a:ext>
            </a:extLst>
          </p:cNvPr>
          <p:cNvSpPr>
            <a:spLocks noGrp="1"/>
          </p:cNvSpPr>
          <p:nvPr>
            <p:ph sz="half" idx="1"/>
          </p:nvPr>
        </p:nvSpPr>
        <p:spPr>
          <a:xfrm>
            <a:off x="457200" y="533400"/>
            <a:ext cx="8229600" cy="5822950"/>
          </a:xfrm>
        </p:spPr>
        <p:txBody>
          <a:bodyPr/>
          <a:lstStyle/>
          <a:p>
            <a:pPr marL="514350" indent="-514350">
              <a:buFont typeface="+mj-lt"/>
              <a:buAutoNum type="arabicPeriod"/>
            </a:pPr>
            <a:r>
              <a:rPr lang="en-US" sz="3200" b="1" dirty="0">
                <a:solidFill>
                  <a:srgbClr val="FFC000"/>
                </a:solidFill>
              </a:rPr>
              <a:t>Someone who was dear to Paul</a:t>
            </a:r>
          </a:p>
          <a:p>
            <a:pPr lvl="1" indent="-342900">
              <a:buFont typeface="Arial" panose="020B0604020202020204" pitchFamily="34" charset="0"/>
              <a:buChar char="•"/>
            </a:pPr>
            <a:r>
              <a:rPr lang="en-US" sz="2800" b="1" dirty="0"/>
              <a:t>Paul refers to </a:t>
            </a:r>
            <a:r>
              <a:rPr lang="en-US" sz="2800" b="1" i="1" dirty="0"/>
              <a:t>Tychicus</a:t>
            </a:r>
            <a:r>
              <a:rPr lang="en-US" sz="2800" b="1" dirty="0"/>
              <a:t> and </a:t>
            </a:r>
            <a:r>
              <a:rPr lang="en-US" sz="2800" b="1" i="1" dirty="0"/>
              <a:t>Onesimus</a:t>
            </a:r>
            <a:r>
              <a:rPr lang="en-US" sz="2800" b="1" dirty="0"/>
              <a:t> each as a </a:t>
            </a:r>
            <a:r>
              <a:rPr lang="en-US" sz="2800" b="1" i="1" dirty="0"/>
              <a:t>“dear brother”</a:t>
            </a:r>
            <a:r>
              <a:rPr lang="en-US" sz="2800" b="1" dirty="0"/>
              <a:t> and to </a:t>
            </a:r>
            <a:r>
              <a:rPr lang="en-US" sz="2800" b="1" i="1" dirty="0"/>
              <a:t>Luke</a:t>
            </a:r>
            <a:r>
              <a:rPr lang="en-US" sz="2800" b="1" dirty="0"/>
              <a:t> as his </a:t>
            </a:r>
            <a:r>
              <a:rPr lang="en-US" sz="2800" b="1" i="1" dirty="0"/>
              <a:t>“dear friend.”</a:t>
            </a:r>
            <a:endParaRPr lang="en-US" sz="2800" b="1" dirty="0"/>
          </a:p>
          <a:p>
            <a:pPr lvl="1" indent="-342900">
              <a:buFont typeface="Arial" panose="020B0604020202020204" pitchFamily="34" charset="0"/>
              <a:buChar char="•"/>
            </a:pPr>
            <a:r>
              <a:rPr lang="en-US" sz="2800" b="1" dirty="0"/>
              <a:t>Some of the </a:t>
            </a:r>
            <a:r>
              <a:rPr lang="en-US" sz="2800" b="1" i="1" dirty="0"/>
              <a:t>greatest</a:t>
            </a:r>
            <a:r>
              <a:rPr lang="en-US" sz="2800" b="1" dirty="0"/>
              <a:t> </a:t>
            </a:r>
            <a:r>
              <a:rPr lang="en-US" sz="2800" b="1" i="1" dirty="0"/>
              <a:t>blessings</a:t>
            </a:r>
            <a:r>
              <a:rPr lang="en-US" sz="2800" b="1" dirty="0"/>
              <a:t> to any Christian are the </a:t>
            </a:r>
            <a:r>
              <a:rPr lang="en-US" sz="2800" b="1" i="1" dirty="0"/>
              <a:t>personal</a:t>
            </a:r>
            <a:r>
              <a:rPr lang="en-US" sz="2800" b="1" dirty="0"/>
              <a:t> </a:t>
            </a:r>
            <a:r>
              <a:rPr lang="en-US" sz="2800" b="1" i="1" dirty="0"/>
              <a:t>relationships</a:t>
            </a:r>
            <a:r>
              <a:rPr lang="en-US" sz="2800" b="1" dirty="0"/>
              <a:t> we have with people here at church.</a:t>
            </a:r>
          </a:p>
          <a:p>
            <a:pPr lvl="1" indent="-342900">
              <a:buFont typeface="Arial" panose="020B0604020202020204" pitchFamily="34" charset="0"/>
              <a:buChar char="•"/>
            </a:pPr>
            <a:r>
              <a:rPr lang="en-US" sz="2800" b="1" dirty="0"/>
              <a:t>Church is a place to </a:t>
            </a:r>
            <a:r>
              <a:rPr lang="en-US" sz="2800" b="1" i="1" dirty="0"/>
              <a:t>love</a:t>
            </a:r>
            <a:r>
              <a:rPr lang="en-US" sz="2800" b="1" dirty="0"/>
              <a:t> and </a:t>
            </a:r>
            <a:r>
              <a:rPr lang="en-US" sz="2800" b="1" i="1" dirty="0"/>
              <a:t>be</a:t>
            </a:r>
            <a:r>
              <a:rPr lang="en-US" sz="2800" b="1" dirty="0"/>
              <a:t> </a:t>
            </a:r>
            <a:r>
              <a:rPr lang="en-US" sz="2800" b="1" i="1" dirty="0"/>
              <a:t>loved</a:t>
            </a:r>
            <a:r>
              <a:rPr lang="en-US" sz="2800" b="1" dirty="0"/>
              <a:t>.  A place to find people who will be </a:t>
            </a:r>
            <a:r>
              <a:rPr lang="en-US" sz="2800" b="1" i="1" dirty="0"/>
              <a:t>dear</a:t>
            </a:r>
            <a:r>
              <a:rPr lang="en-US" sz="2800" b="1" dirty="0"/>
              <a:t> </a:t>
            </a:r>
            <a:r>
              <a:rPr lang="en-US" sz="2800" b="1" i="1" dirty="0"/>
              <a:t>to</a:t>
            </a:r>
            <a:r>
              <a:rPr lang="en-US" sz="2800" b="1" dirty="0"/>
              <a:t> us and who </a:t>
            </a:r>
            <a:r>
              <a:rPr lang="en-US" sz="2800" b="1" i="1" dirty="0"/>
              <a:t>treasure</a:t>
            </a:r>
            <a:r>
              <a:rPr lang="en-US" sz="2800" b="1" dirty="0"/>
              <a:t> </a:t>
            </a:r>
            <a:r>
              <a:rPr lang="en-US" sz="2800" b="1" i="1" dirty="0"/>
              <a:t>us</a:t>
            </a:r>
            <a:r>
              <a:rPr lang="en-US" sz="2800" b="1" dirty="0"/>
              <a:t> as well.</a:t>
            </a:r>
          </a:p>
          <a:p>
            <a:pPr marL="0" indent="0">
              <a:buNone/>
            </a:pPr>
            <a:endParaRPr lang="en-US" dirty="0"/>
          </a:p>
        </p:txBody>
      </p:sp>
    </p:spTree>
    <p:extLst>
      <p:ext uri="{BB962C8B-B14F-4D97-AF65-F5344CB8AC3E}">
        <p14:creationId xmlns:p14="http://schemas.microsoft.com/office/powerpoint/2010/main" val="3463406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59C0F-2899-B843-BF93-F8EE85D47893}"/>
              </a:ext>
            </a:extLst>
          </p:cNvPr>
          <p:cNvSpPr>
            <a:spLocks noGrp="1"/>
          </p:cNvSpPr>
          <p:nvPr>
            <p:ph sz="half" idx="1"/>
          </p:nvPr>
        </p:nvSpPr>
        <p:spPr>
          <a:xfrm>
            <a:off x="457200" y="533400"/>
            <a:ext cx="8229600" cy="5822950"/>
          </a:xfrm>
        </p:spPr>
        <p:txBody>
          <a:bodyPr>
            <a:normAutofit fontScale="92500"/>
          </a:bodyPr>
          <a:lstStyle/>
          <a:p>
            <a:pPr marL="514350" indent="-514350">
              <a:buFont typeface="+mj-lt"/>
              <a:buAutoNum type="arabicPeriod" startAt="2"/>
            </a:pPr>
            <a:r>
              <a:rPr lang="en-US" sz="3500" b="1" dirty="0">
                <a:solidFill>
                  <a:srgbClr val="FFC000"/>
                </a:solidFill>
              </a:rPr>
              <a:t>Someone who had a servant’s heart.</a:t>
            </a:r>
          </a:p>
          <a:p>
            <a:pPr marL="400050" lvl="1" indent="0">
              <a:buNone/>
            </a:pPr>
            <a:r>
              <a:rPr lang="en-US" baseline="30000" dirty="0"/>
              <a:t>7</a:t>
            </a:r>
            <a:r>
              <a:rPr lang="en-US" dirty="0"/>
              <a:t> Tychicus will tell you all the news about me. He is a dear brother, a faithful minister and fellow servant in the Lord. </a:t>
            </a:r>
            <a:r>
              <a:rPr lang="en-US" baseline="30000" dirty="0"/>
              <a:t>8</a:t>
            </a:r>
            <a:r>
              <a:rPr lang="en-US" dirty="0"/>
              <a:t> I am sending him to you for the express purpose that you may know about our circumstances and that he may encourage your hearts. </a:t>
            </a:r>
          </a:p>
          <a:p>
            <a:r>
              <a:rPr lang="en-US" b="1" dirty="0"/>
              <a:t>In verses 7-11, Paul refers to </a:t>
            </a:r>
            <a:r>
              <a:rPr lang="en-US" b="1" i="1" dirty="0"/>
              <a:t>Tychicus</a:t>
            </a:r>
            <a:r>
              <a:rPr lang="en-US" b="1" dirty="0"/>
              <a:t>, </a:t>
            </a:r>
            <a:r>
              <a:rPr lang="en-US" b="1" i="1" dirty="0"/>
              <a:t>Onesimus</a:t>
            </a:r>
            <a:r>
              <a:rPr lang="en-US" b="1" dirty="0"/>
              <a:t>, </a:t>
            </a:r>
            <a:r>
              <a:rPr lang="en-US" b="1" i="1" dirty="0"/>
              <a:t>Aristarchus</a:t>
            </a:r>
            <a:r>
              <a:rPr lang="en-US" b="1" dirty="0"/>
              <a:t>, </a:t>
            </a:r>
            <a:r>
              <a:rPr lang="en-US" b="1" i="1" dirty="0"/>
              <a:t>Mark</a:t>
            </a:r>
            <a:r>
              <a:rPr lang="en-US" b="1" dirty="0"/>
              <a:t>, and </a:t>
            </a:r>
            <a:r>
              <a:rPr lang="en-US" b="1" i="1" dirty="0"/>
              <a:t>Justus</a:t>
            </a:r>
            <a:r>
              <a:rPr lang="en-US" b="1" dirty="0"/>
              <a:t> as “fellow workers.”</a:t>
            </a:r>
          </a:p>
          <a:p>
            <a:r>
              <a:rPr lang="en-US" b="1" i="1" dirty="0"/>
              <a:t>Tychicus</a:t>
            </a:r>
            <a:r>
              <a:rPr lang="en-US" b="1" dirty="0"/>
              <a:t>, who is mentioned </a:t>
            </a:r>
            <a:r>
              <a:rPr lang="en-US" b="1" i="1" dirty="0"/>
              <a:t>five times</a:t>
            </a:r>
            <a:r>
              <a:rPr lang="en-US" b="1" dirty="0"/>
              <a:t> in the New Testament, was </a:t>
            </a:r>
            <a:r>
              <a:rPr lang="en-US" b="1" i="1" dirty="0"/>
              <a:t>especially helpful</a:t>
            </a:r>
            <a:r>
              <a:rPr lang="en-US" b="1" dirty="0"/>
              <a:t> to Paul.</a:t>
            </a:r>
          </a:p>
          <a:p>
            <a:r>
              <a:rPr lang="en-US" b="1" dirty="0"/>
              <a:t>He and Aristarchus were </a:t>
            </a:r>
            <a:r>
              <a:rPr lang="en-US" b="1" i="1" dirty="0"/>
              <a:t>representatives</a:t>
            </a:r>
            <a:r>
              <a:rPr lang="en-US" b="1" dirty="0"/>
              <a:t> from the churches in Asia who accompanied Paul to Jerusalem on his final missionary journey to carry a </a:t>
            </a:r>
            <a:r>
              <a:rPr lang="en-US" b="1" i="1" dirty="0"/>
              <a:t>benevolent offering</a:t>
            </a:r>
            <a:r>
              <a:rPr lang="en-US" b="1" dirty="0"/>
              <a:t> from the churches in Asia for the </a:t>
            </a:r>
            <a:r>
              <a:rPr lang="en-US" b="1" i="1" dirty="0"/>
              <a:t>poor Christians in Jerusalem</a:t>
            </a:r>
            <a:r>
              <a:rPr lang="en-US" b="1" dirty="0"/>
              <a:t>.</a:t>
            </a:r>
          </a:p>
          <a:p>
            <a:pPr marL="0" indent="0">
              <a:buNone/>
            </a:pPr>
            <a:endParaRPr lang="en-US" dirty="0"/>
          </a:p>
        </p:txBody>
      </p:sp>
    </p:spTree>
    <p:extLst>
      <p:ext uri="{BB962C8B-B14F-4D97-AF65-F5344CB8AC3E}">
        <p14:creationId xmlns:p14="http://schemas.microsoft.com/office/powerpoint/2010/main" val="816641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59C0F-2899-B843-BF93-F8EE85D47893}"/>
              </a:ext>
            </a:extLst>
          </p:cNvPr>
          <p:cNvSpPr>
            <a:spLocks noGrp="1"/>
          </p:cNvSpPr>
          <p:nvPr>
            <p:ph sz="half" idx="1"/>
          </p:nvPr>
        </p:nvSpPr>
        <p:spPr>
          <a:xfrm>
            <a:off x="457200" y="533400"/>
            <a:ext cx="8229600" cy="5822950"/>
          </a:xfrm>
        </p:spPr>
        <p:txBody>
          <a:bodyPr>
            <a:normAutofit/>
          </a:bodyPr>
          <a:lstStyle/>
          <a:p>
            <a:r>
              <a:rPr lang="en-US" b="1" dirty="0"/>
              <a:t>Tychicus is mentioned here in Colossians because he is </a:t>
            </a:r>
            <a:r>
              <a:rPr lang="en-US" b="1" i="1" dirty="0"/>
              <a:t>actually carrying the letter from Rome to Colossae</a:t>
            </a:r>
            <a:r>
              <a:rPr lang="en-US" b="1" dirty="0"/>
              <a:t>, along with the letter to the </a:t>
            </a:r>
            <a:r>
              <a:rPr lang="en-US" b="1" i="1" dirty="0"/>
              <a:t>Ephesians</a:t>
            </a:r>
            <a:r>
              <a:rPr lang="en-US" b="1" dirty="0"/>
              <a:t>.</a:t>
            </a:r>
          </a:p>
          <a:p>
            <a:r>
              <a:rPr lang="en-US" b="1" dirty="0"/>
              <a:t>He was Paul’s “relief pitcher.”  From the book of Titus we learn that Paul sent him to </a:t>
            </a:r>
            <a:r>
              <a:rPr lang="en-US" b="1" i="1" dirty="0"/>
              <a:t>relieve Titus</a:t>
            </a:r>
            <a:r>
              <a:rPr lang="en-US" b="1" dirty="0"/>
              <a:t> in </a:t>
            </a:r>
            <a:r>
              <a:rPr lang="en-US" b="1" i="1" dirty="0"/>
              <a:t>Crete</a:t>
            </a:r>
            <a:r>
              <a:rPr lang="en-US" b="1" dirty="0"/>
              <a:t> and from </a:t>
            </a:r>
            <a:r>
              <a:rPr lang="en-US" b="1" i="1" dirty="0"/>
              <a:t>2 Timothy</a:t>
            </a:r>
            <a:r>
              <a:rPr lang="en-US" b="1" dirty="0"/>
              <a:t> we find that Paul sent him to </a:t>
            </a:r>
            <a:r>
              <a:rPr lang="en-US" b="1" i="1" dirty="0"/>
              <a:t>Ephesus</a:t>
            </a:r>
            <a:r>
              <a:rPr lang="en-US" b="1" dirty="0"/>
              <a:t> when </a:t>
            </a:r>
            <a:r>
              <a:rPr lang="en-US" b="1" i="1" dirty="0"/>
              <a:t>Timothy</a:t>
            </a:r>
            <a:r>
              <a:rPr lang="en-US" b="1" dirty="0"/>
              <a:t> was needed elsewhere.</a:t>
            </a:r>
          </a:p>
          <a:p>
            <a:pPr marL="0" indent="0">
              <a:buNone/>
            </a:pPr>
            <a:endParaRPr lang="en-US" dirty="0"/>
          </a:p>
        </p:txBody>
      </p:sp>
    </p:spTree>
    <p:extLst>
      <p:ext uri="{BB962C8B-B14F-4D97-AF65-F5344CB8AC3E}">
        <p14:creationId xmlns:p14="http://schemas.microsoft.com/office/powerpoint/2010/main" val="1538233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59C0F-2899-B843-BF93-F8EE85D47893}"/>
              </a:ext>
            </a:extLst>
          </p:cNvPr>
          <p:cNvSpPr>
            <a:spLocks noGrp="1"/>
          </p:cNvSpPr>
          <p:nvPr>
            <p:ph sz="half" idx="1"/>
          </p:nvPr>
        </p:nvSpPr>
        <p:spPr>
          <a:xfrm>
            <a:off x="457200" y="533400"/>
            <a:ext cx="8229600" cy="5822950"/>
          </a:xfrm>
        </p:spPr>
        <p:txBody>
          <a:bodyPr>
            <a:normAutofit fontScale="92500"/>
          </a:bodyPr>
          <a:lstStyle/>
          <a:p>
            <a:pPr marL="514350" indent="-514350">
              <a:buFont typeface="+mj-lt"/>
              <a:buAutoNum type="arabicPeriod" startAt="3"/>
            </a:pPr>
            <a:r>
              <a:rPr lang="en-US" sz="3500" b="1" dirty="0">
                <a:solidFill>
                  <a:srgbClr val="FFC000"/>
                </a:solidFill>
              </a:rPr>
              <a:t>Someone who overcame a sinful past.</a:t>
            </a:r>
          </a:p>
          <a:p>
            <a:pPr marL="400050" lvl="1" indent="0">
              <a:buNone/>
            </a:pPr>
            <a:r>
              <a:rPr lang="en-US" baseline="30000" dirty="0"/>
              <a:t>9</a:t>
            </a:r>
            <a:r>
              <a:rPr lang="en-US" dirty="0"/>
              <a:t> He is coming with Onesimus, our faithful and dear brother, who is one of you.</a:t>
            </a:r>
          </a:p>
          <a:p>
            <a:pPr lvl="1" indent="-342900">
              <a:buFont typeface="Arial" panose="020B0604020202020204" pitchFamily="34" charset="0"/>
              <a:buChar char="•"/>
            </a:pPr>
            <a:r>
              <a:rPr lang="en-US" b="1" i="1" dirty="0"/>
              <a:t>Onesimus</a:t>
            </a:r>
            <a:r>
              <a:rPr lang="en-US" b="1" dirty="0"/>
              <a:t> was a </a:t>
            </a:r>
            <a:r>
              <a:rPr lang="en-US" b="1" i="1" dirty="0"/>
              <a:t>runaway</a:t>
            </a:r>
            <a:r>
              <a:rPr lang="en-US" b="1" dirty="0"/>
              <a:t> </a:t>
            </a:r>
            <a:r>
              <a:rPr lang="en-US" b="1" i="1" dirty="0"/>
              <a:t>slave</a:t>
            </a:r>
            <a:r>
              <a:rPr lang="en-US" b="1" dirty="0"/>
              <a:t> who had come from </a:t>
            </a:r>
            <a:r>
              <a:rPr lang="en-US" b="1" i="1" dirty="0"/>
              <a:t>Colossae</a:t>
            </a:r>
            <a:r>
              <a:rPr lang="en-US" b="1" dirty="0"/>
              <a:t>.</a:t>
            </a:r>
          </a:p>
          <a:p>
            <a:pPr lvl="1" indent="-342900">
              <a:buFont typeface="Arial" panose="020B0604020202020204" pitchFamily="34" charset="0"/>
              <a:buChar char="•"/>
            </a:pPr>
            <a:r>
              <a:rPr lang="en-US" b="1" dirty="0"/>
              <a:t>He met Paul while Paul was in prison, was </a:t>
            </a:r>
            <a:r>
              <a:rPr lang="en-US" b="1" i="1" dirty="0"/>
              <a:t>converted</a:t>
            </a:r>
            <a:r>
              <a:rPr lang="en-US" b="1" dirty="0"/>
              <a:t> to Christ, and was now being sent back home as a </a:t>
            </a:r>
            <a:r>
              <a:rPr lang="en-US" b="1" i="1" dirty="0"/>
              <a:t>Christian brother</a:t>
            </a:r>
            <a:r>
              <a:rPr lang="en-US" b="1" dirty="0"/>
              <a:t>.</a:t>
            </a:r>
          </a:p>
          <a:p>
            <a:pPr lvl="1" indent="-342900">
              <a:buFont typeface="Arial" panose="020B0604020202020204" pitchFamily="34" charset="0"/>
              <a:buChar char="•"/>
            </a:pPr>
            <a:r>
              <a:rPr lang="en-US" b="1" dirty="0"/>
              <a:t>The New Testament book to </a:t>
            </a:r>
            <a:r>
              <a:rPr lang="en-US" b="1" i="1" dirty="0"/>
              <a:t>Philemon</a:t>
            </a:r>
            <a:r>
              <a:rPr lang="en-US" b="1" dirty="0"/>
              <a:t> tells more of his story.</a:t>
            </a:r>
          </a:p>
          <a:p>
            <a:pPr lvl="1" indent="-342900">
              <a:buFont typeface="Arial" panose="020B0604020202020204" pitchFamily="34" charset="0"/>
              <a:buChar char="•"/>
            </a:pPr>
            <a:r>
              <a:rPr lang="en-US" b="1" dirty="0"/>
              <a:t>Paul calls a man who was once a runaway slave his “</a:t>
            </a:r>
            <a:r>
              <a:rPr lang="en-US" b="1" i="1" dirty="0"/>
              <a:t>faithful and dear brother</a:t>
            </a:r>
            <a:r>
              <a:rPr lang="en-US" b="1" dirty="0"/>
              <a:t>.”</a:t>
            </a:r>
          </a:p>
          <a:p>
            <a:pPr lvl="1" indent="-342900">
              <a:buFont typeface="Arial" panose="020B0604020202020204" pitchFamily="34" charset="0"/>
              <a:buChar char="•"/>
            </a:pPr>
            <a:r>
              <a:rPr lang="en-US" b="1" dirty="0"/>
              <a:t>Onesimus is one more life that shows </a:t>
            </a:r>
            <a:r>
              <a:rPr lang="en-US" b="1" i="1" dirty="0"/>
              <a:t>when a person comes to Christ</a:t>
            </a:r>
            <a:r>
              <a:rPr lang="en-US" b="1" dirty="0"/>
              <a:t>, his </a:t>
            </a:r>
            <a:r>
              <a:rPr lang="en-US" b="1" i="1" dirty="0"/>
              <a:t>past</a:t>
            </a:r>
            <a:r>
              <a:rPr lang="en-US" b="1" dirty="0"/>
              <a:t> is </a:t>
            </a:r>
            <a:r>
              <a:rPr lang="en-US" b="1" i="1" dirty="0"/>
              <a:t>no</a:t>
            </a:r>
            <a:r>
              <a:rPr lang="en-US" b="1" dirty="0"/>
              <a:t> </a:t>
            </a:r>
            <a:r>
              <a:rPr lang="en-US" b="1" i="1" dirty="0"/>
              <a:t>longer</a:t>
            </a:r>
            <a:r>
              <a:rPr lang="en-US" b="1" dirty="0"/>
              <a:t> </a:t>
            </a:r>
            <a:r>
              <a:rPr lang="en-US" b="1" i="1" dirty="0"/>
              <a:t>an</a:t>
            </a:r>
            <a:r>
              <a:rPr lang="en-US" b="1" dirty="0"/>
              <a:t> </a:t>
            </a:r>
            <a:r>
              <a:rPr lang="en-US" b="1" i="1" dirty="0"/>
              <a:t>issue</a:t>
            </a:r>
            <a:r>
              <a:rPr lang="en-US" b="1" dirty="0"/>
              <a:t>.</a:t>
            </a:r>
          </a:p>
          <a:p>
            <a:pPr lvl="1" indent="-342900">
              <a:buFont typeface="Arial" panose="020B0604020202020204" pitchFamily="34" charset="0"/>
              <a:buChar char="•"/>
            </a:pPr>
            <a:r>
              <a:rPr lang="en-US" b="1" dirty="0"/>
              <a:t>His </a:t>
            </a:r>
            <a:r>
              <a:rPr lang="en-US" b="1" i="1" dirty="0"/>
              <a:t>name</a:t>
            </a:r>
            <a:r>
              <a:rPr lang="en-US" b="1" dirty="0"/>
              <a:t>, Onesimus, means “</a:t>
            </a:r>
            <a:r>
              <a:rPr lang="en-US" b="1" i="1" dirty="0"/>
              <a:t>useful</a:t>
            </a:r>
            <a:r>
              <a:rPr lang="en-US" b="1" dirty="0"/>
              <a:t>.” </a:t>
            </a:r>
            <a:r>
              <a:rPr lang="en-US" dirty="0"/>
              <a:t>Wouldn’t it be nice to have a church full of people named “useful”? </a:t>
            </a:r>
          </a:p>
        </p:txBody>
      </p:sp>
    </p:spTree>
    <p:extLst>
      <p:ext uri="{BB962C8B-B14F-4D97-AF65-F5344CB8AC3E}">
        <p14:creationId xmlns:p14="http://schemas.microsoft.com/office/powerpoint/2010/main" val="2400140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59C0F-2899-B843-BF93-F8EE85D47893}"/>
              </a:ext>
            </a:extLst>
          </p:cNvPr>
          <p:cNvSpPr>
            <a:spLocks noGrp="1"/>
          </p:cNvSpPr>
          <p:nvPr>
            <p:ph sz="half" idx="1"/>
          </p:nvPr>
        </p:nvSpPr>
        <p:spPr>
          <a:xfrm>
            <a:off x="457200" y="533400"/>
            <a:ext cx="8229600" cy="5822950"/>
          </a:xfrm>
        </p:spPr>
        <p:txBody>
          <a:bodyPr>
            <a:normAutofit/>
          </a:bodyPr>
          <a:lstStyle/>
          <a:p>
            <a:pPr marL="514350" indent="-514350">
              <a:buFont typeface="+mj-lt"/>
              <a:buAutoNum type="arabicPeriod" startAt="4"/>
            </a:pPr>
            <a:r>
              <a:rPr lang="en-US" sz="3200" b="1" dirty="0">
                <a:solidFill>
                  <a:srgbClr val="FFC000"/>
                </a:solidFill>
              </a:rPr>
              <a:t>Someone who took great risks.</a:t>
            </a:r>
          </a:p>
          <a:p>
            <a:pPr marL="400050" lvl="1" indent="0">
              <a:buNone/>
            </a:pPr>
            <a:r>
              <a:rPr lang="en-US" baseline="30000" dirty="0"/>
              <a:t>10</a:t>
            </a:r>
            <a:r>
              <a:rPr lang="en-US" dirty="0"/>
              <a:t> My fellow prisoner Aristarchus sends you his greetings.</a:t>
            </a:r>
          </a:p>
          <a:p>
            <a:r>
              <a:rPr lang="en-US" b="1" dirty="0"/>
              <a:t>It is possible that </a:t>
            </a:r>
            <a:r>
              <a:rPr lang="en-US" b="1" i="1" dirty="0"/>
              <a:t>Aristarchus</a:t>
            </a:r>
            <a:r>
              <a:rPr lang="en-US" b="1" dirty="0"/>
              <a:t> was not actually a prisoner, but that he </a:t>
            </a:r>
            <a:r>
              <a:rPr lang="en-US" b="1" i="1" dirty="0"/>
              <a:t>voluntarily</a:t>
            </a:r>
            <a:r>
              <a:rPr lang="en-US" b="1" dirty="0"/>
              <a:t> made himself </a:t>
            </a:r>
            <a:r>
              <a:rPr lang="en-US" b="1" i="1" dirty="0"/>
              <a:t>Paul’s servant</a:t>
            </a:r>
            <a:r>
              <a:rPr lang="en-US" b="1" dirty="0"/>
              <a:t> so that he could accompany him and minister to him in prison.</a:t>
            </a:r>
          </a:p>
          <a:p>
            <a:r>
              <a:rPr lang="en-US" b="1" dirty="0"/>
              <a:t>These were </a:t>
            </a:r>
            <a:r>
              <a:rPr lang="en-US" b="1" i="1" dirty="0"/>
              <a:t>dangerous times</a:t>
            </a:r>
            <a:r>
              <a:rPr lang="en-US" b="1" dirty="0"/>
              <a:t> to be a Christian in the capital, and </a:t>
            </a:r>
            <a:r>
              <a:rPr lang="en-US" b="1" i="1" dirty="0"/>
              <a:t>especially</a:t>
            </a:r>
            <a:r>
              <a:rPr lang="en-US" b="1" dirty="0"/>
              <a:t> dangerous to be </a:t>
            </a:r>
            <a:r>
              <a:rPr lang="en-US" b="1" i="1" dirty="0"/>
              <a:t>with</a:t>
            </a:r>
            <a:r>
              <a:rPr lang="en-US" b="1" dirty="0"/>
              <a:t> </a:t>
            </a:r>
            <a:r>
              <a:rPr lang="en-US" b="1" i="1" dirty="0"/>
              <a:t>Paul</a:t>
            </a:r>
            <a:r>
              <a:rPr lang="en-US" b="1" dirty="0"/>
              <a:t>.  Yet Aristarchus </a:t>
            </a:r>
            <a:r>
              <a:rPr lang="en-US" b="1" i="1" dirty="0"/>
              <a:t>risked his life</a:t>
            </a:r>
            <a:r>
              <a:rPr lang="en-US" b="1" dirty="0"/>
              <a:t> for the sake of his </a:t>
            </a:r>
            <a:r>
              <a:rPr lang="en-US" b="1" i="1" dirty="0"/>
              <a:t>friend</a:t>
            </a:r>
            <a:r>
              <a:rPr lang="en-US" b="1" dirty="0"/>
              <a:t> and the cause of </a:t>
            </a:r>
            <a:r>
              <a:rPr lang="en-US" b="1" i="1" dirty="0"/>
              <a:t>Christ</a:t>
            </a:r>
            <a:r>
              <a:rPr lang="en-US" b="1" dirty="0"/>
              <a:t>.</a:t>
            </a:r>
          </a:p>
          <a:p>
            <a:r>
              <a:rPr lang="en-US" b="1" dirty="0"/>
              <a:t>The church needs people who are willing to risk much for the sake of the Gospel.</a:t>
            </a:r>
          </a:p>
          <a:p>
            <a:pPr marL="0" indent="0">
              <a:buNone/>
            </a:pPr>
            <a:endParaRPr lang="en-US" dirty="0"/>
          </a:p>
        </p:txBody>
      </p:sp>
    </p:spTree>
    <p:extLst>
      <p:ext uri="{BB962C8B-B14F-4D97-AF65-F5344CB8AC3E}">
        <p14:creationId xmlns:p14="http://schemas.microsoft.com/office/powerpoint/2010/main" val="937434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59C0F-2899-B843-BF93-F8EE85D47893}"/>
              </a:ext>
            </a:extLst>
          </p:cNvPr>
          <p:cNvSpPr>
            <a:spLocks noGrp="1"/>
          </p:cNvSpPr>
          <p:nvPr>
            <p:ph sz="half" idx="1"/>
          </p:nvPr>
        </p:nvSpPr>
        <p:spPr>
          <a:xfrm>
            <a:off x="457200" y="533400"/>
            <a:ext cx="8229600" cy="5822950"/>
          </a:xfrm>
        </p:spPr>
        <p:txBody>
          <a:bodyPr>
            <a:normAutofit fontScale="92500" lnSpcReduction="20000"/>
          </a:bodyPr>
          <a:lstStyle/>
          <a:p>
            <a:pPr marL="514350" indent="-514350">
              <a:buFont typeface="+mj-lt"/>
              <a:buAutoNum type="arabicPeriod" startAt="5"/>
            </a:pPr>
            <a:r>
              <a:rPr lang="en-US" sz="3500" b="1" dirty="0">
                <a:solidFill>
                  <a:srgbClr val="FFC000"/>
                </a:solidFill>
              </a:rPr>
              <a:t>Someone who got a second chance.</a:t>
            </a:r>
          </a:p>
          <a:p>
            <a:pPr marL="400050" lvl="1" indent="0">
              <a:buNone/>
            </a:pPr>
            <a:r>
              <a:rPr lang="en-US" baseline="30000" dirty="0"/>
              <a:t>10</a:t>
            </a:r>
            <a:r>
              <a:rPr lang="en-US" dirty="0"/>
              <a:t> . . . as does Mark, the cousin of Barnabas. (You have received instructions about him; if he comes to you, welcome him.)</a:t>
            </a:r>
          </a:p>
          <a:p>
            <a:r>
              <a:rPr lang="en-US" b="1" dirty="0"/>
              <a:t>Mark had a </a:t>
            </a:r>
            <a:r>
              <a:rPr lang="en-US" b="1" i="1" dirty="0"/>
              <a:t>rough</a:t>
            </a:r>
            <a:r>
              <a:rPr lang="en-US" b="1" dirty="0"/>
              <a:t> </a:t>
            </a:r>
            <a:r>
              <a:rPr lang="en-US" b="1" i="1" dirty="0"/>
              <a:t>start</a:t>
            </a:r>
            <a:r>
              <a:rPr lang="en-US" b="1" dirty="0"/>
              <a:t> in the ministry.</a:t>
            </a:r>
          </a:p>
          <a:p>
            <a:pPr lvl="0"/>
            <a:r>
              <a:rPr lang="en-US" b="1" dirty="0"/>
              <a:t>He accompanied Paul and Barnabas on their </a:t>
            </a:r>
            <a:r>
              <a:rPr lang="en-US" b="1" i="1" dirty="0"/>
              <a:t>first</a:t>
            </a:r>
            <a:r>
              <a:rPr lang="en-US" b="1" dirty="0"/>
              <a:t> </a:t>
            </a:r>
            <a:r>
              <a:rPr lang="en-US" b="1" i="1" dirty="0"/>
              <a:t>missionary</a:t>
            </a:r>
            <a:r>
              <a:rPr lang="en-US" b="1" dirty="0"/>
              <a:t> </a:t>
            </a:r>
            <a:r>
              <a:rPr lang="en-US" b="1" i="1" dirty="0"/>
              <a:t>journey</a:t>
            </a:r>
            <a:r>
              <a:rPr lang="en-US" b="1" dirty="0"/>
              <a:t>, but </a:t>
            </a:r>
            <a:r>
              <a:rPr lang="en-US" b="1" i="1" dirty="0"/>
              <a:t>deserted</a:t>
            </a:r>
            <a:r>
              <a:rPr lang="en-US" b="1" dirty="0"/>
              <a:t> them when the going got tough.</a:t>
            </a:r>
          </a:p>
          <a:p>
            <a:pPr lvl="0"/>
            <a:r>
              <a:rPr lang="en-US" b="1" dirty="0"/>
              <a:t>On Paul’s </a:t>
            </a:r>
            <a:r>
              <a:rPr lang="en-US" b="1" i="1" dirty="0"/>
              <a:t>second</a:t>
            </a:r>
            <a:r>
              <a:rPr lang="en-US" b="1" dirty="0"/>
              <a:t> missionary journey, Mark became a </a:t>
            </a:r>
            <a:r>
              <a:rPr lang="en-US" b="1" i="1" dirty="0"/>
              <a:t>source of friction</a:t>
            </a:r>
            <a:r>
              <a:rPr lang="en-US" b="1" dirty="0"/>
              <a:t> between the two great missionary partners. (</a:t>
            </a:r>
            <a:r>
              <a:rPr lang="en-US" dirty="0"/>
              <a:t>Acts 15:37-40)</a:t>
            </a:r>
          </a:p>
          <a:p>
            <a:r>
              <a:rPr lang="en-US" b="1" dirty="0"/>
              <a:t>But by the time Paul writes Colossians, Mark had </a:t>
            </a:r>
            <a:r>
              <a:rPr lang="en-US" b="1" i="1" dirty="0"/>
              <a:t>returned</a:t>
            </a:r>
            <a:r>
              <a:rPr lang="en-US" b="1" dirty="0"/>
              <a:t> to become one of his </a:t>
            </a:r>
            <a:r>
              <a:rPr lang="en-US" b="1" i="1" dirty="0"/>
              <a:t>greatest</a:t>
            </a:r>
            <a:r>
              <a:rPr lang="en-US" b="1" dirty="0"/>
              <a:t> </a:t>
            </a:r>
            <a:r>
              <a:rPr lang="en-US" b="1" i="1" dirty="0"/>
              <a:t>helpers</a:t>
            </a:r>
            <a:r>
              <a:rPr lang="en-US" b="1" dirty="0"/>
              <a:t>.</a:t>
            </a:r>
          </a:p>
          <a:p>
            <a:pPr lvl="0"/>
            <a:r>
              <a:rPr lang="en-US" b="1" dirty="0"/>
              <a:t>In 2 Timothy 4:11, Paul even tells Timothy:</a:t>
            </a:r>
          </a:p>
          <a:p>
            <a:pPr marL="457200" lvl="1" indent="0">
              <a:buNone/>
            </a:pPr>
            <a:r>
              <a:rPr lang="en-US" dirty="0"/>
              <a:t>Get Mark and bring him with you, because he is helpful to me in my ministry.</a:t>
            </a:r>
          </a:p>
          <a:p>
            <a:pPr marL="0" indent="0">
              <a:buNone/>
            </a:pPr>
            <a:endParaRPr lang="en-US" dirty="0"/>
          </a:p>
        </p:txBody>
      </p:sp>
    </p:spTree>
    <p:extLst>
      <p:ext uri="{BB962C8B-B14F-4D97-AF65-F5344CB8AC3E}">
        <p14:creationId xmlns:p14="http://schemas.microsoft.com/office/powerpoint/2010/main" val="3650468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25EBEBC-826E-B84E-AC2E-CF8CCE5F6450}"/>
              </a:ext>
            </a:extLst>
          </p:cNvPr>
          <p:cNvSpPr>
            <a:spLocks noGrp="1"/>
          </p:cNvSpPr>
          <p:nvPr>
            <p:ph idx="1"/>
          </p:nvPr>
        </p:nvSpPr>
        <p:spPr>
          <a:xfrm>
            <a:off x="457200" y="533400"/>
            <a:ext cx="8229600" cy="5592763"/>
          </a:xfrm>
        </p:spPr>
        <p:txBody>
          <a:bodyPr/>
          <a:lstStyle/>
          <a:p>
            <a:r>
              <a:rPr lang="en-US" b="1" dirty="0"/>
              <a:t>Mark was a man who </a:t>
            </a:r>
            <a:r>
              <a:rPr lang="en-US" b="1" i="1" dirty="0"/>
              <a:t>failed</a:t>
            </a:r>
            <a:r>
              <a:rPr lang="en-US" b="1" dirty="0"/>
              <a:t> in ministry, but who </a:t>
            </a:r>
            <a:r>
              <a:rPr lang="en-US" b="1" i="1" dirty="0"/>
              <a:t>made good on a second chance</a:t>
            </a:r>
            <a:r>
              <a:rPr lang="en-US" b="1" dirty="0"/>
              <a:t>.</a:t>
            </a:r>
          </a:p>
          <a:p>
            <a:pPr lvl="0"/>
            <a:r>
              <a:rPr lang="en-US" b="1" dirty="0"/>
              <a:t>He was not only useful to Paul, but later received a </a:t>
            </a:r>
            <a:r>
              <a:rPr lang="en-US" b="1" i="1" dirty="0"/>
              <a:t>privilege</a:t>
            </a:r>
            <a:r>
              <a:rPr lang="en-US" b="1" dirty="0"/>
              <a:t> shared by only </a:t>
            </a:r>
            <a:r>
              <a:rPr lang="en-US" b="1" i="1" dirty="0"/>
              <a:t>three other men</a:t>
            </a:r>
            <a:r>
              <a:rPr lang="en-US" b="1" dirty="0"/>
              <a:t> in history: writing one of the </a:t>
            </a:r>
            <a:r>
              <a:rPr lang="en-US" b="1" i="1" dirty="0"/>
              <a:t>gospels</a:t>
            </a:r>
            <a:r>
              <a:rPr lang="en-US" b="1" dirty="0"/>
              <a:t>.</a:t>
            </a:r>
          </a:p>
          <a:p>
            <a:endParaRPr lang="en-US" dirty="0"/>
          </a:p>
        </p:txBody>
      </p:sp>
    </p:spTree>
    <p:extLst>
      <p:ext uri="{BB962C8B-B14F-4D97-AF65-F5344CB8AC3E}">
        <p14:creationId xmlns:p14="http://schemas.microsoft.com/office/powerpoint/2010/main" val="4058706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801BD3-680B-994F-95EA-BB2312AE2116}"/>
              </a:ext>
            </a:extLst>
          </p:cNvPr>
          <p:cNvSpPr>
            <a:spLocks noGrp="1"/>
          </p:cNvSpPr>
          <p:nvPr>
            <p:ph sz="half" idx="1"/>
          </p:nvPr>
        </p:nvSpPr>
        <p:spPr>
          <a:xfrm>
            <a:off x="457200" y="304801"/>
            <a:ext cx="4114800" cy="6051549"/>
          </a:xfrm>
        </p:spPr>
        <p:txBody>
          <a:bodyPr>
            <a:normAutofit fontScale="77500" lnSpcReduction="20000"/>
          </a:bodyPr>
          <a:lstStyle/>
          <a:p>
            <a:pPr marL="0" indent="0" algn="ctr">
              <a:buNone/>
            </a:pPr>
            <a:r>
              <a:rPr lang="en-US" b="1" dirty="0">
                <a:solidFill>
                  <a:srgbClr val="FFC000"/>
                </a:solidFill>
              </a:rPr>
              <a:t>ESV</a:t>
            </a:r>
          </a:p>
          <a:p>
            <a:pPr marL="0" indent="0">
              <a:buNone/>
            </a:pPr>
            <a:r>
              <a:rPr lang="en-US" b="1" dirty="0"/>
              <a:t>Further Instructions</a:t>
            </a:r>
            <a:endParaRPr lang="en-US" dirty="0"/>
          </a:p>
          <a:p>
            <a:pPr indent="457200">
              <a:buNone/>
            </a:pPr>
            <a:r>
              <a:rPr lang="en-US" baseline="30000" dirty="0"/>
              <a:t>2 </a:t>
            </a:r>
            <a:r>
              <a:rPr lang="en-US" dirty="0"/>
              <a:t>Continue steadfastly in prayer, being watchful in it with thanksgiving. </a:t>
            </a:r>
            <a:r>
              <a:rPr lang="en-US" baseline="30000" dirty="0"/>
              <a:t>3</a:t>
            </a:r>
            <a:r>
              <a:rPr lang="en-US" dirty="0"/>
              <a:t> At the same time, pray also for us, that God may open to us a door for the word, to declare the mystery of Christ, on account of which I am in prison— </a:t>
            </a:r>
            <a:r>
              <a:rPr lang="en-US" baseline="30000" dirty="0"/>
              <a:t>4</a:t>
            </a:r>
            <a:r>
              <a:rPr lang="en-US" dirty="0"/>
              <a:t> that I may make it clear, which is how I ought to speak. </a:t>
            </a:r>
          </a:p>
          <a:p>
            <a:pPr indent="457200">
              <a:buNone/>
            </a:pPr>
            <a:r>
              <a:rPr lang="en-US" baseline="30000" dirty="0"/>
              <a:t>5</a:t>
            </a:r>
            <a:r>
              <a:rPr lang="en-US" dirty="0"/>
              <a:t> Walk in wisdom toward outsiders, making the best use of the time. </a:t>
            </a:r>
            <a:r>
              <a:rPr lang="en-US" baseline="30000" dirty="0"/>
              <a:t>6</a:t>
            </a:r>
            <a:r>
              <a:rPr lang="en-US" dirty="0"/>
              <a:t> Let your speech always be gracious, seasoned with salt, so that you may know how you ought to answer each person.</a:t>
            </a:r>
          </a:p>
          <a:p>
            <a:pPr indent="457200">
              <a:buNone/>
            </a:pPr>
            <a:r>
              <a:rPr lang="en-US" dirty="0"/>
              <a:t> </a:t>
            </a:r>
          </a:p>
        </p:txBody>
      </p:sp>
      <p:sp>
        <p:nvSpPr>
          <p:cNvPr id="3" name="Content Placeholder 2">
            <a:extLst>
              <a:ext uri="{FF2B5EF4-FFF2-40B4-BE49-F238E27FC236}">
                <a16:creationId xmlns:a16="http://schemas.microsoft.com/office/drawing/2014/main" id="{94E77775-C081-4D40-8F40-B498885A2CC0}"/>
              </a:ext>
            </a:extLst>
          </p:cNvPr>
          <p:cNvSpPr>
            <a:spLocks noGrp="1"/>
          </p:cNvSpPr>
          <p:nvPr>
            <p:ph sz="half" idx="2"/>
          </p:nvPr>
        </p:nvSpPr>
        <p:spPr>
          <a:xfrm>
            <a:off x="4572000" y="304801"/>
            <a:ext cx="4122019" cy="6051550"/>
          </a:xfrm>
        </p:spPr>
        <p:txBody>
          <a:bodyPr>
            <a:normAutofit fontScale="77500" lnSpcReduction="20000"/>
          </a:bodyPr>
          <a:lstStyle/>
          <a:p>
            <a:pPr indent="0" algn="ctr">
              <a:buNone/>
            </a:pPr>
            <a:r>
              <a:rPr lang="en-US" b="1" dirty="0">
                <a:solidFill>
                  <a:srgbClr val="FFC000"/>
                </a:solidFill>
              </a:rPr>
              <a:t>Nestle-Aland Greek NT</a:t>
            </a:r>
          </a:p>
          <a:p>
            <a:pPr indent="457200">
              <a:buNone/>
            </a:pPr>
            <a:endParaRPr lang="en-US" b="1" dirty="0"/>
          </a:p>
          <a:p>
            <a:pPr indent="457200">
              <a:buNone/>
            </a:pPr>
            <a:r>
              <a:rPr lang="el-GR" b="1" baseline="30000" dirty="0"/>
              <a:t>2</a:t>
            </a:r>
            <a:r>
              <a:rPr lang="el-GR" dirty="0"/>
              <a:t> Τῇ προσευχῇ προσκαρτερεῖτε, γρηγοροῦντες ἐν αὐτῇ ἐν εὐχαριστίᾳ, </a:t>
            </a:r>
            <a:r>
              <a:rPr lang="el-GR" b="1" baseline="30000" dirty="0"/>
              <a:t>3</a:t>
            </a:r>
            <a:r>
              <a:rPr lang="el-GR" dirty="0"/>
              <a:t> προσευχόμενοι ἅμα καὶ περὶ ἡμῶν, ἵνα ὁ θεὸς ἀνοίξῃ ἡμῖν θύραν τοῦ λόγου λαλῆσαι τὸ μυστήριον τοῦ Χριστοῦ, διʼ ὃ καὶ δέδεμαι, </a:t>
            </a:r>
            <a:r>
              <a:rPr lang="el-GR" b="1" baseline="30000" dirty="0"/>
              <a:t>4</a:t>
            </a:r>
            <a:r>
              <a:rPr lang="el-GR" dirty="0"/>
              <a:t> ἵνα φανερώσω αὐτὸ ὡς δεῖ με λαλῆσαι.  </a:t>
            </a:r>
            <a:r>
              <a:rPr lang="el-GR" b="1" baseline="30000" dirty="0"/>
              <a:t>5</a:t>
            </a:r>
            <a:r>
              <a:rPr lang="el-GR" dirty="0"/>
              <a:t> Ἐν σοφίᾳ περιπατεῖτε πρὸς τοὺς ἔξω τὸν καιρὸν ἐξαγοραζόμενοι.  </a:t>
            </a:r>
            <a:r>
              <a:rPr lang="el-GR" b="1" baseline="30000" dirty="0"/>
              <a:t>6</a:t>
            </a:r>
            <a:r>
              <a:rPr lang="el-GR" dirty="0"/>
              <a:t> ὁ λόγος ὑμῶν πάντοτε ἐν χάριτι, ἅλατι ἠρτυμένος, εἰδέναι πῶς δεῖ ὑμᾶς ἑνὶ ἑκάστῳ ἀποκρίνεσθαι. </a:t>
            </a:r>
          </a:p>
          <a:p>
            <a:pPr indent="457200">
              <a:buNone/>
            </a:pPr>
            <a:endParaRPr lang="en-US" b="1" dirty="0"/>
          </a:p>
          <a:p>
            <a:pPr indent="457200">
              <a:buNone/>
            </a:pPr>
            <a:endParaRPr lang="en-US" b="1" dirty="0"/>
          </a:p>
        </p:txBody>
      </p:sp>
      <p:sp>
        <p:nvSpPr>
          <p:cNvPr id="5" name="Donut 4">
            <a:extLst>
              <a:ext uri="{FF2B5EF4-FFF2-40B4-BE49-F238E27FC236}">
                <a16:creationId xmlns:a16="http://schemas.microsoft.com/office/drawing/2014/main" id="{6E7391BA-C4FA-1F4A-AB57-DBDD5CBD9D81}"/>
              </a:ext>
            </a:extLst>
          </p:cNvPr>
          <p:cNvSpPr/>
          <p:nvPr/>
        </p:nvSpPr>
        <p:spPr>
          <a:xfrm>
            <a:off x="7391400" y="2911475"/>
            <a:ext cx="838200" cy="838200"/>
          </a:xfrm>
          <a:prstGeom prst="donut">
            <a:avLst>
              <a:gd name="adj" fmla="val 8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Donut 5">
            <a:extLst>
              <a:ext uri="{FF2B5EF4-FFF2-40B4-BE49-F238E27FC236}">
                <a16:creationId xmlns:a16="http://schemas.microsoft.com/office/drawing/2014/main" id="{9600947E-DD77-2042-8364-8B9D73442992}"/>
              </a:ext>
            </a:extLst>
          </p:cNvPr>
          <p:cNvSpPr/>
          <p:nvPr/>
        </p:nvSpPr>
        <p:spPr>
          <a:xfrm>
            <a:off x="6507881" y="3549649"/>
            <a:ext cx="838200" cy="838200"/>
          </a:xfrm>
          <a:prstGeom prst="donut">
            <a:avLst>
              <a:gd name="adj" fmla="val 8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Donut 6">
            <a:extLst>
              <a:ext uri="{FF2B5EF4-FFF2-40B4-BE49-F238E27FC236}">
                <a16:creationId xmlns:a16="http://schemas.microsoft.com/office/drawing/2014/main" id="{785EF238-2615-1B46-9F47-7F8B33321D5A}"/>
              </a:ext>
            </a:extLst>
          </p:cNvPr>
          <p:cNvSpPr/>
          <p:nvPr/>
        </p:nvSpPr>
        <p:spPr>
          <a:xfrm>
            <a:off x="6366309" y="4953000"/>
            <a:ext cx="838200" cy="838200"/>
          </a:xfrm>
          <a:prstGeom prst="donut">
            <a:avLst>
              <a:gd name="adj" fmla="val 85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970220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59C0F-2899-B843-BF93-F8EE85D47893}"/>
              </a:ext>
            </a:extLst>
          </p:cNvPr>
          <p:cNvSpPr>
            <a:spLocks noGrp="1"/>
          </p:cNvSpPr>
          <p:nvPr>
            <p:ph sz="half" idx="1"/>
          </p:nvPr>
        </p:nvSpPr>
        <p:spPr>
          <a:xfrm>
            <a:off x="457200" y="533400"/>
            <a:ext cx="8229600" cy="5822950"/>
          </a:xfrm>
        </p:spPr>
        <p:txBody>
          <a:bodyPr>
            <a:normAutofit fontScale="85000" lnSpcReduction="20000"/>
          </a:bodyPr>
          <a:lstStyle/>
          <a:p>
            <a:pPr marL="514350" indent="-514350">
              <a:buFont typeface="+mj-lt"/>
              <a:buAutoNum type="arabicPeriod" startAt="6"/>
            </a:pPr>
            <a:r>
              <a:rPr lang="en-US" sz="3800" b="1" dirty="0">
                <a:solidFill>
                  <a:srgbClr val="FFC000"/>
                </a:solidFill>
              </a:rPr>
              <a:t>Someone who took a stand.</a:t>
            </a:r>
          </a:p>
          <a:p>
            <a:pPr marL="400050" lvl="1" indent="0">
              <a:buNone/>
            </a:pPr>
            <a:r>
              <a:rPr lang="en-US" baseline="30000" dirty="0"/>
              <a:t>11</a:t>
            </a:r>
            <a:r>
              <a:rPr lang="en-US" dirty="0"/>
              <a:t> Jesus, who is called Justus, also sends greetings. These are the only Jews among my fellow workers for the kingdom of God, and they have proved a comfort to me. </a:t>
            </a:r>
          </a:p>
          <a:p>
            <a:r>
              <a:rPr lang="en-US" b="1" dirty="0"/>
              <a:t>This is the only mention of </a:t>
            </a:r>
            <a:r>
              <a:rPr lang="en-US" b="1" i="1" dirty="0"/>
              <a:t>Jesus who was called Justus</a:t>
            </a:r>
            <a:r>
              <a:rPr lang="en-US" b="1" dirty="0"/>
              <a:t> in the New Testament.  But this much we do know: he was a man who </a:t>
            </a:r>
            <a:r>
              <a:rPr lang="en-US" b="1" i="1" dirty="0"/>
              <a:t>took a stand for Christ</a:t>
            </a:r>
            <a:r>
              <a:rPr lang="en-US" b="1" dirty="0"/>
              <a:t>.</a:t>
            </a:r>
          </a:p>
          <a:p>
            <a:r>
              <a:rPr lang="en-US" b="1" dirty="0"/>
              <a:t>Paul mentions him as one of his four companions who were </a:t>
            </a:r>
            <a:r>
              <a:rPr lang="en-US" b="1" i="1" dirty="0"/>
              <a:t>“the only Jews among my fellow workers for the kingdom of God”</a:t>
            </a:r>
            <a:r>
              <a:rPr lang="en-US" b="1" dirty="0"/>
              <a:t> (4:11).</a:t>
            </a:r>
          </a:p>
          <a:p>
            <a:pPr lvl="0"/>
            <a:r>
              <a:rPr lang="en-US" b="1" dirty="0"/>
              <a:t>By this time in the life of the church, there was so much </a:t>
            </a:r>
            <a:r>
              <a:rPr lang="en-US" b="1" i="1" dirty="0"/>
              <a:t>persecution</a:t>
            </a:r>
            <a:r>
              <a:rPr lang="en-US" b="1" dirty="0"/>
              <a:t> from the Jewish leaders that it was often </a:t>
            </a:r>
            <a:r>
              <a:rPr lang="en-US" b="1" i="1" dirty="0"/>
              <a:t>difficult for a Jew</a:t>
            </a:r>
            <a:r>
              <a:rPr lang="en-US" b="1" dirty="0"/>
              <a:t> to be </a:t>
            </a:r>
            <a:r>
              <a:rPr lang="en-US" b="1" i="1" dirty="0"/>
              <a:t>publicly</a:t>
            </a:r>
            <a:r>
              <a:rPr lang="en-US" b="1" dirty="0"/>
              <a:t> </a:t>
            </a:r>
            <a:r>
              <a:rPr lang="en-US" b="1" i="1" dirty="0"/>
              <a:t>identified</a:t>
            </a:r>
            <a:r>
              <a:rPr lang="en-US" b="1" dirty="0"/>
              <a:t> as a Christian leader.</a:t>
            </a:r>
          </a:p>
          <a:p>
            <a:r>
              <a:rPr lang="en-US" b="1" dirty="0"/>
              <a:t>That Jesus Justus was willing to </a:t>
            </a:r>
            <a:r>
              <a:rPr lang="en-US" b="1" i="1" dirty="0"/>
              <a:t>leave his people</a:t>
            </a:r>
            <a:r>
              <a:rPr lang="en-US" b="1" dirty="0"/>
              <a:t> to </a:t>
            </a:r>
            <a:r>
              <a:rPr lang="en-US" b="1" i="1" dirty="0"/>
              <a:t>stand alongside Paul</a:t>
            </a:r>
            <a:r>
              <a:rPr lang="en-US" b="1" dirty="0"/>
              <a:t> for Jesus Christ demonstrates great commitment that comforted Paul.</a:t>
            </a:r>
          </a:p>
          <a:p>
            <a:pPr marL="0" indent="0">
              <a:buNone/>
            </a:pPr>
            <a:endParaRPr lang="en-US" dirty="0"/>
          </a:p>
        </p:txBody>
      </p:sp>
    </p:spTree>
    <p:extLst>
      <p:ext uri="{BB962C8B-B14F-4D97-AF65-F5344CB8AC3E}">
        <p14:creationId xmlns:p14="http://schemas.microsoft.com/office/powerpoint/2010/main" val="1545274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59C0F-2899-B843-BF93-F8EE85D47893}"/>
              </a:ext>
            </a:extLst>
          </p:cNvPr>
          <p:cNvSpPr>
            <a:spLocks noGrp="1"/>
          </p:cNvSpPr>
          <p:nvPr>
            <p:ph sz="half" idx="1"/>
          </p:nvPr>
        </p:nvSpPr>
        <p:spPr>
          <a:xfrm>
            <a:off x="457200" y="533400"/>
            <a:ext cx="8229600" cy="5822950"/>
          </a:xfrm>
        </p:spPr>
        <p:txBody>
          <a:bodyPr>
            <a:normAutofit/>
          </a:bodyPr>
          <a:lstStyle/>
          <a:p>
            <a:pPr marL="514350" indent="-514350">
              <a:buFont typeface="+mj-lt"/>
              <a:buAutoNum type="arabicPeriod" startAt="7"/>
            </a:pPr>
            <a:r>
              <a:rPr lang="en-US" sz="3200" b="1" dirty="0">
                <a:solidFill>
                  <a:srgbClr val="FFC000"/>
                </a:solidFill>
              </a:rPr>
              <a:t>Someone who labored in prayer.</a:t>
            </a:r>
          </a:p>
          <a:p>
            <a:pPr marL="400050" lvl="1" indent="0">
              <a:buNone/>
            </a:pPr>
            <a:r>
              <a:rPr lang="en-US" baseline="30000" dirty="0"/>
              <a:t>12</a:t>
            </a:r>
            <a:r>
              <a:rPr lang="en-US" dirty="0"/>
              <a:t> Epaphras, who is one of you and a servant of Christ Jesus, sends greetings. He is always wrestling in prayer for you, that you may stand firm in all the will of God, mature and fully assured. </a:t>
            </a:r>
            <a:r>
              <a:rPr lang="en-US" baseline="30000" dirty="0"/>
              <a:t>13</a:t>
            </a:r>
            <a:r>
              <a:rPr lang="en-US" dirty="0"/>
              <a:t> I vouch for him that he is working hard for you and for those at Laodicea and Hierapolis. </a:t>
            </a:r>
          </a:p>
          <a:p>
            <a:r>
              <a:rPr lang="en-US" b="1" i="1" dirty="0"/>
              <a:t>Epaphras</a:t>
            </a:r>
            <a:r>
              <a:rPr lang="en-US" b="1" dirty="0"/>
              <a:t> had </a:t>
            </a:r>
            <a:r>
              <a:rPr lang="en-US" b="1" i="1" dirty="0"/>
              <a:t>founded</a:t>
            </a:r>
            <a:r>
              <a:rPr lang="en-US" b="1" dirty="0"/>
              <a:t> the Colossian church and was most likely its </a:t>
            </a:r>
            <a:r>
              <a:rPr lang="en-US" b="1" i="1" dirty="0"/>
              <a:t>current</a:t>
            </a:r>
            <a:r>
              <a:rPr lang="en-US" b="1" dirty="0"/>
              <a:t> </a:t>
            </a:r>
            <a:r>
              <a:rPr lang="en-US" b="1" i="1" dirty="0"/>
              <a:t>pastor</a:t>
            </a:r>
            <a:r>
              <a:rPr lang="en-US" b="1" dirty="0"/>
              <a:t>.</a:t>
            </a:r>
          </a:p>
          <a:p>
            <a:pPr lvl="0"/>
            <a:r>
              <a:rPr lang="en-US" b="1" dirty="0"/>
              <a:t>He had traveled to Rome to bring Paul news of the church.</a:t>
            </a:r>
          </a:p>
          <a:p>
            <a:pPr lvl="0"/>
            <a:r>
              <a:rPr lang="en-US" b="1" dirty="0"/>
              <a:t>Though </a:t>
            </a:r>
            <a:r>
              <a:rPr lang="en-US" b="1" i="1" dirty="0"/>
              <a:t>apart</a:t>
            </a:r>
            <a:r>
              <a:rPr lang="en-US" b="1" dirty="0"/>
              <a:t> from them, he </a:t>
            </a:r>
            <a:r>
              <a:rPr lang="en-US" b="1" i="1" dirty="0"/>
              <a:t>continued</a:t>
            </a:r>
            <a:r>
              <a:rPr lang="en-US" b="1" dirty="0"/>
              <a:t> to minister on their behalf through his prayers.</a:t>
            </a:r>
          </a:p>
          <a:p>
            <a:pPr marL="0" indent="0">
              <a:buNone/>
            </a:pPr>
            <a:endParaRPr lang="en-US" dirty="0"/>
          </a:p>
        </p:txBody>
      </p:sp>
    </p:spTree>
    <p:extLst>
      <p:ext uri="{BB962C8B-B14F-4D97-AF65-F5344CB8AC3E}">
        <p14:creationId xmlns:p14="http://schemas.microsoft.com/office/powerpoint/2010/main" val="2000215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59C0F-2899-B843-BF93-F8EE85D47893}"/>
              </a:ext>
            </a:extLst>
          </p:cNvPr>
          <p:cNvSpPr>
            <a:spLocks noGrp="1"/>
          </p:cNvSpPr>
          <p:nvPr>
            <p:ph sz="half" idx="1"/>
          </p:nvPr>
        </p:nvSpPr>
        <p:spPr>
          <a:xfrm>
            <a:off x="457200" y="533400"/>
            <a:ext cx="8229600" cy="5822950"/>
          </a:xfrm>
        </p:spPr>
        <p:txBody>
          <a:bodyPr>
            <a:normAutofit/>
          </a:bodyPr>
          <a:lstStyle/>
          <a:p>
            <a:r>
              <a:rPr lang="en-US" b="1" dirty="0"/>
              <a:t>The word here for “</a:t>
            </a:r>
            <a:r>
              <a:rPr lang="en-US" b="1" i="1" dirty="0"/>
              <a:t>wrestling</a:t>
            </a:r>
            <a:r>
              <a:rPr lang="en-US" b="1" dirty="0"/>
              <a:t>” is </a:t>
            </a:r>
            <a:r>
              <a:rPr lang="en-US" b="1" i="1" dirty="0"/>
              <a:t>agonizomai</a:t>
            </a:r>
            <a:r>
              <a:rPr lang="en-US" b="1" dirty="0"/>
              <a:t>, from which we get our English word “</a:t>
            </a:r>
            <a:r>
              <a:rPr lang="en-US" b="1" i="1" dirty="0"/>
              <a:t>agonize</a:t>
            </a:r>
            <a:r>
              <a:rPr lang="en-US" b="1" dirty="0"/>
              <a:t>.”</a:t>
            </a:r>
          </a:p>
          <a:p>
            <a:pPr lvl="0"/>
            <a:r>
              <a:rPr lang="en-US" b="1" dirty="0"/>
              <a:t>The Greeks used it to refer to the </a:t>
            </a:r>
            <a:r>
              <a:rPr lang="en-US" b="1" i="1" dirty="0"/>
              <a:t>pain</a:t>
            </a:r>
            <a:r>
              <a:rPr lang="en-US" b="1" dirty="0"/>
              <a:t> endured by </a:t>
            </a:r>
            <a:r>
              <a:rPr lang="en-US" b="1" i="1" dirty="0"/>
              <a:t>competitive</a:t>
            </a:r>
            <a:r>
              <a:rPr lang="en-US" b="1" dirty="0"/>
              <a:t> </a:t>
            </a:r>
            <a:r>
              <a:rPr lang="en-US" b="1" i="1" dirty="0"/>
              <a:t>athletes</a:t>
            </a:r>
            <a:r>
              <a:rPr lang="en-US" b="1" dirty="0"/>
              <a:t> in the games.</a:t>
            </a:r>
          </a:p>
          <a:p>
            <a:r>
              <a:rPr lang="en-US" b="1" dirty="0"/>
              <a:t>Sometimes we </a:t>
            </a:r>
            <a:r>
              <a:rPr lang="en-US" b="1" i="1" dirty="0"/>
              <a:t>can’t be with people</a:t>
            </a:r>
            <a:r>
              <a:rPr lang="en-US" b="1" dirty="0"/>
              <a:t> we love.  Or, sometimes even when we are with them, there are things we want to do for them that are </a:t>
            </a:r>
            <a:r>
              <a:rPr lang="en-US" b="1" i="1" dirty="0"/>
              <a:t>beyond our powers</a:t>
            </a:r>
            <a:r>
              <a:rPr lang="en-US" b="1" dirty="0"/>
              <a:t> to do.  But we can </a:t>
            </a:r>
            <a:r>
              <a:rPr lang="en-US" b="1" i="1" dirty="0"/>
              <a:t>always</a:t>
            </a:r>
            <a:r>
              <a:rPr lang="en-US" b="1" dirty="0"/>
              <a:t> minister to them through our </a:t>
            </a:r>
            <a:r>
              <a:rPr lang="en-US" b="1" i="1" dirty="0"/>
              <a:t>prayers</a:t>
            </a:r>
            <a:r>
              <a:rPr lang="en-US" b="1" dirty="0"/>
              <a:t>.</a:t>
            </a:r>
          </a:p>
          <a:p>
            <a:pPr marL="0" indent="0">
              <a:buNone/>
            </a:pPr>
            <a:endParaRPr lang="en-US" dirty="0"/>
          </a:p>
        </p:txBody>
      </p:sp>
    </p:spTree>
    <p:extLst>
      <p:ext uri="{BB962C8B-B14F-4D97-AF65-F5344CB8AC3E}">
        <p14:creationId xmlns:p14="http://schemas.microsoft.com/office/powerpoint/2010/main" val="2765214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59C0F-2899-B843-BF93-F8EE85D47893}"/>
              </a:ext>
            </a:extLst>
          </p:cNvPr>
          <p:cNvSpPr>
            <a:spLocks noGrp="1"/>
          </p:cNvSpPr>
          <p:nvPr>
            <p:ph sz="half" idx="1"/>
          </p:nvPr>
        </p:nvSpPr>
        <p:spPr>
          <a:xfrm>
            <a:off x="457200" y="533400"/>
            <a:ext cx="8229600" cy="5822950"/>
          </a:xfrm>
        </p:spPr>
        <p:txBody>
          <a:bodyPr>
            <a:normAutofit fontScale="92500"/>
          </a:bodyPr>
          <a:lstStyle/>
          <a:p>
            <a:pPr marL="514350" indent="-514350">
              <a:buFont typeface="+mj-lt"/>
              <a:buAutoNum type="arabicPeriod" startAt="8"/>
            </a:pPr>
            <a:r>
              <a:rPr lang="en-US" sz="3000" b="1" dirty="0">
                <a:solidFill>
                  <a:srgbClr val="FFC000"/>
                </a:solidFill>
              </a:rPr>
              <a:t>Someone who was always faithful.</a:t>
            </a:r>
          </a:p>
          <a:p>
            <a:pPr marL="400050" lvl="1" indent="0">
              <a:buNone/>
            </a:pPr>
            <a:r>
              <a:rPr lang="en-US" baseline="30000" dirty="0"/>
              <a:t>14</a:t>
            </a:r>
            <a:r>
              <a:rPr lang="en-US" dirty="0"/>
              <a:t> Our dear friend Luke, the doctor, and Demas send greetings.</a:t>
            </a:r>
          </a:p>
          <a:p>
            <a:r>
              <a:rPr lang="en-US" b="1" dirty="0"/>
              <a:t>Luke was Paul’s </a:t>
            </a:r>
            <a:r>
              <a:rPr lang="en-US" b="1" i="1" dirty="0"/>
              <a:t>traveling companion</a:t>
            </a:r>
            <a:r>
              <a:rPr lang="en-US" b="1" dirty="0"/>
              <a:t> for much of his ministry.</a:t>
            </a:r>
          </a:p>
          <a:p>
            <a:pPr lvl="0"/>
            <a:r>
              <a:rPr lang="en-US" b="1" dirty="0"/>
              <a:t>In 2 Timothy 4:11, while still in prison in Rome, Paul mentions that he had sent most of his co-workers on missions to other places, noting </a:t>
            </a:r>
            <a:r>
              <a:rPr lang="en-US" b="1" i="1" dirty="0"/>
              <a:t>“only Luke is with me.”</a:t>
            </a:r>
            <a:endParaRPr lang="en-US" b="1" dirty="0"/>
          </a:p>
          <a:p>
            <a:r>
              <a:rPr lang="en-US" b="1" dirty="0"/>
              <a:t>Because of the Emperor Nero’s brutal persecution of the church, </a:t>
            </a:r>
            <a:r>
              <a:rPr lang="en-US" b="1" i="1" dirty="0"/>
              <a:t>many</a:t>
            </a:r>
            <a:r>
              <a:rPr lang="en-US" b="1" dirty="0"/>
              <a:t> </a:t>
            </a:r>
            <a:r>
              <a:rPr lang="en-US" b="1" i="1" dirty="0"/>
              <a:t>believers</a:t>
            </a:r>
            <a:r>
              <a:rPr lang="en-US" b="1" dirty="0"/>
              <a:t> had </a:t>
            </a:r>
            <a:r>
              <a:rPr lang="en-US" b="1" i="1" dirty="0"/>
              <a:t>fled</a:t>
            </a:r>
            <a:r>
              <a:rPr lang="en-US" b="1" dirty="0"/>
              <a:t> </a:t>
            </a:r>
            <a:r>
              <a:rPr lang="en-US" b="1" i="1" dirty="0"/>
              <a:t>the city</a:t>
            </a:r>
            <a:r>
              <a:rPr lang="en-US" b="1" dirty="0"/>
              <a:t> of Rome.</a:t>
            </a:r>
          </a:p>
          <a:p>
            <a:pPr lvl="0"/>
            <a:r>
              <a:rPr lang="en-US" b="1" dirty="0"/>
              <a:t>Even </a:t>
            </a:r>
            <a:r>
              <a:rPr lang="en-US" b="1" i="1" dirty="0"/>
              <a:t>some</a:t>
            </a:r>
            <a:r>
              <a:rPr lang="en-US" b="1" dirty="0"/>
              <a:t> of Paul’s co-workers </a:t>
            </a:r>
            <a:r>
              <a:rPr lang="en-US" b="1" i="1" dirty="0"/>
              <a:t>deserted</a:t>
            </a:r>
            <a:r>
              <a:rPr lang="en-US" b="1" dirty="0"/>
              <a:t> him.  But not Luke.  He remained </a:t>
            </a:r>
            <a:r>
              <a:rPr lang="en-US" b="1" i="1" dirty="0"/>
              <a:t>faithful</a:t>
            </a:r>
            <a:r>
              <a:rPr lang="en-US" b="1" dirty="0"/>
              <a:t>, even when doing so put him in great danger.</a:t>
            </a:r>
          </a:p>
          <a:p>
            <a:pPr marL="0" indent="0">
              <a:buNone/>
            </a:pPr>
            <a:endParaRPr lang="en-US" dirty="0"/>
          </a:p>
        </p:txBody>
      </p:sp>
    </p:spTree>
    <p:extLst>
      <p:ext uri="{BB962C8B-B14F-4D97-AF65-F5344CB8AC3E}">
        <p14:creationId xmlns:p14="http://schemas.microsoft.com/office/powerpoint/2010/main" val="424461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59C0F-2899-B843-BF93-F8EE85D47893}"/>
              </a:ext>
            </a:extLst>
          </p:cNvPr>
          <p:cNvSpPr>
            <a:spLocks noGrp="1"/>
          </p:cNvSpPr>
          <p:nvPr>
            <p:ph sz="half" idx="1"/>
          </p:nvPr>
        </p:nvSpPr>
        <p:spPr>
          <a:xfrm>
            <a:off x="457200" y="533400"/>
            <a:ext cx="8229600" cy="5822950"/>
          </a:xfrm>
        </p:spPr>
        <p:txBody>
          <a:bodyPr/>
          <a:lstStyle/>
          <a:p>
            <a:pPr marL="514350" indent="-514350">
              <a:buFont typeface="+mj-lt"/>
              <a:buAutoNum type="arabicPeriod" startAt="9"/>
            </a:pPr>
            <a:r>
              <a:rPr lang="en-US" sz="3200" b="1" dirty="0">
                <a:solidFill>
                  <a:srgbClr val="FFC000"/>
                </a:solidFill>
              </a:rPr>
              <a:t>Someone who was a disappointment.</a:t>
            </a:r>
          </a:p>
          <a:p>
            <a:r>
              <a:rPr lang="en-US" b="1" i="1" dirty="0"/>
              <a:t>Luke and Demas</a:t>
            </a:r>
            <a:r>
              <a:rPr lang="en-US" b="1" dirty="0"/>
              <a:t> are mentioned </a:t>
            </a:r>
            <a:r>
              <a:rPr lang="en-US" b="1" i="1" dirty="0"/>
              <a:t>together</a:t>
            </a:r>
            <a:r>
              <a:rPr lang="en-US" b="1" dirty="0"/>
              <a:t> both in this passage and in </a:t>
            </a:r>
            <a:r>
              <a:rPr lang="en-US" b="1" i="1" dirty="0"/>
              <a:t>2 Timothy 4:10</a:t>
            </a:r>
            <a:r>
              <a:rPr lang="en-US" b="1" dirty="0"/>
              <a:t>, where Paul sadly notes: </a:t>
            </a:r>
            <a:r>
              <a:rPr lang="en-US" b="1" i="1" dirty="0"/>
              <a:t>“Demas, because he loved this world, has deserted me.”</a:t>
            </a:r>
            <a:endParaRPr lang="en-US" b="1" dirty="0"/>
          </a:p>
          <a:p>
            <a:r>
              <a:rPr lang="en-US" b="1" dirty="0"/>
              <a:t>The fact is that there will be people in church who </a:t>
            </a:r>
            <a:r>
              <a:rPr lang="en-US" b="1" i="1" dirty="0"/>
              <a:t>disappoint</a:t>
            </a:r>
            <a:r>
              <a:rPr lang="en-US" b="1" dirty="0"/>
              <a:t> and </a:t>
            </a:r>
            <a:r>
              <a:rPr lang="en-US" b="1" i="1" dirty="0"/>
              <a:t>desert</a:t>
            </a:r>
            <a:r>
              <a:rPr lang="en-US" b="1" dirty="0"/>
              <a:t> us.</a:t>
            </a:r>
          </a:p>
          <a:p>
            <a:pPr lvl="0"/>
            <a:r>
              <a:rPr lang="en-US" b="1" dirty="0"/>
              <a:t>But remember that when Demas deserted Paul, </a:t>
            </a:r>
            <a:r>
              <a:rPr lang="en-US" b="1" i="1" dirty="0"/>
              <a:t>Luke stayed</a:t>
            </a:r>
            <a:r>
              <a:rPr lang="en-US" b="1" dirty="0"/>
              <a:t>.</a:t>
            </a:r>
          </a:p>
          <a:p>
            <a:pPr marL="0" indent="0">
              <a:buNone/>
            </a:pPr>
            <a:endParaRPr lang="en-US" dirty="0"/>
          </a:p>
        </p:txBody>
      </p:sp>
    </p:spTree>
    <p:extLst>
      <p:ext uri="{BB962C8B-B14F-4D97-AF65-F5344CB8AC3E}">
        <p14:creationId xmlns:p14="http://schemas.microsoft.com/office/powerpoint/2010/main" val="1821730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59C0F-2899-B843-BF93-F8EE85D47893}"/>
              </a:ext>
            </a:extLst>
          </p:cNvPr>
          <p:cNvSpPr>
            <a:spLocks noGrp="1"/>
          </p:cNvSpPr>
          <p:nvPr>
            <p:ph sz="half" idx="1"/>
          </p:nvPr>
        </p:nvSpPr>
        <p:spPr>
          <a:xfrm>
            <a:off x="457200" y="228600"/>
            <a:ext cx="8229600" cy="6127750"/>
          </a:xfrm>
        </p:spPr>
        <p:txBody>
          <a:bodyPr>
            <a:normAutofit/>
          </a:bodyPr>
          <a:lstStyle/>
          <a:p>
            <a:pPr marL="514350" indent="-514350">
              <a:buFont typeface="+mj-lt"/>
              <a:buAutoNum type="arabicPeriod" startAt="10"/>
            </a:pPr>
            <a:r>
              <a:rPr lang="en-US" sz="3200" dirty="0">
                <a:solidFill>
                  <a:srgbClr val="FFC000"/>
                </a:solidFill>
              </a:rPr>
              <a:t>Someone who believed that the Gospel comes with a house key.</a:t>
            </a:r>
          </a:p>
          <a:p>
            <a:pPr marL="400050" lvl="1" indent="0">
              <a:buNone/>
            </a:pPr>
            <a:r>
              <a:rPr lang="en-US" baseline="30000" dirty="0"/>
              <a:t>15</a:t>
            </a:r>
            <a:r>
              <a:rPr lang="en-US" dirty="0"/>
              <a:t> Give my greetings to the brothers at Laodicea, and to Nympha and the church in her house. </a:t>
            </a:r>
          </a:p>
        </p:txBody>
      </p:sp>
      <p:pic>
        <p:nvPicPr>
          <p:cNvPr id="3" name="Picture 2">
            <a:extLst>
              <a:ext uri="{FF2B5EF4-FFF2-40B4-BE49-F238E27FC236}">
                <a16:creationId xmlns:a16="http://schemas.microsoft.com/office/drawing/2014/main" id="{ABD36D3B-3AC7-1543-BB99-76C251ACB75A}"/>
              </a:ext>
            </a:extLst>
          </p:cNvPr>
          <p:cNvPicPr>
            <a:picLocks noChangeAspect="1"/>
          </p:cNvPicPr>
          <p:nvPr/>
        </p:nvPicPr>
        <p:blipFill rotWithShape="1">
          <a:blip r:embed="rId2"/>
          <a:srcRect l="29000" r="30000"/>
          <a:stretch/>
        </p:blipFill>
        <p:spPr>
          <a:xfrm>
            <a:off x="5181600" y="2438400"/>
            <a:ext cx="3362234" cy="4305300"/>
          </a:xfrm>
          <a:prstGeom prst="rect">
            <a:avLst/>
          </a:prstGeom>
        </p:spPr>
      </p:pic>
      <p:sp>
        <p:nvSpPr>
          <p:cNvPr id="4" name="TextBox 3">
            <a:extLst>
              <a:ext uri="{FF2B5EF4-FFF2-40B4-BE49-F238E27FC236}">
                <a16:creationId xmlns:a16="http://schemas.microsoft.com/office/drawing/2014/main" id="{62155772-A5CA-5141-B37A-4572E3C64F54}"/>
              </a:ext>
            </a:extLst>
          </p:cNvPr>
          <p:cNvSpPr txBox="1"/>
          <p:nvPr/>
        </p:nvSpPr>
        <p:spPr>
          <a:xfrm>
            <a:off x="1066800" y="2590800"/>
            <a:ext cx="38862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This is the only mention of Nympha in the NT, a Christian woman living in Laodicea (or perhaps Colossae), in whose house believers gathered for worship.</a:t>
            </a:r>
          </a:p>
        </p:txBody>
      </p:sp>
    </p:spTree>
    <p:extLst>
      <p:ext uri="{BB962C8B-B14F-4D97-AF65-F5344CB8AC3E}">
        <p14:creationId xmlns:p14="http://schemas.microsoft.com/office/powerpoint/2010/main" val="2865693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4F6EB5D-CBAF-454F-AFA5-FA2FC04F001C}"/>
              </a:ext>
            </a:extLst>
          </p:cNvPr>
          <p:cNvPicPr>
            <a:picLocks noGrp="1" noChangeAspect="1"/>
          </p:cNvPicPr>
          <p:nvPr>
            <p:ph sz="half" idx="1"/>
          </p:nvPr>
        </p:nvPicPr>
        <p:blipFill>
          <a:blip r:embed="rId2"/>
          <a:stretch>
            <a:fillRect/>
          </a:stretch>
        </p:blipFill>
        <p:spPr>
          <a:xfrm>
            <a:off x="1676400" y="457200"/>
            <a:ext cx="5943600" cy="5943600"/>
          </a:xfrm>
          <a:prstGeom prst="rect">
            <a:avLst/>
          </a:prstGeom>
        </p:spPr>
      </p:pic>
    </p:spTree>
    <p:extLst>
      <p:ext uri="{BB962C8B-B14F-4D97-AF65-F5344CB8AC3E}">
        <p14:creationId xmlns:p14="http://schemas.microsoft.com/office/powerpoint/2010/main" val="3398425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59C0F-2899-B843-BF93-F8EE85D47893}"/>
              </a:ext>
            </a:extLst>
          </p:cNvPr>
          <p:cNvSpPr>
            <a:spLocks noGrp="1"/>
          </p:cNvSpPr>
          <p:nvPr>
            <p:ph sz="half" idx="1"/>
          </p:nvPr>
        </p:nvSpPr>
        <p:spPr>
          <a:xfrm>
            <a:off x="457200" y="533400"/>
            <a:ext cx="8229600" cy="5822950"/>
          </a:xfrm>
        </p:spPr>
        <p:txBody>
          <a:bodyPr/>
          <a:lstStyle/>
          <a:p>
            <a:pPr marL="514350" indent="-514350">
              <a:buFont typeface="+mj-lt"/>
              <a:buAutoNum type="arabicPeriod" startAt="11"/>
            </a:pPr>
            <a:r>
              <a:rPr lang="en-US" sz="3200" b="1" dirty="0">
                <a:solidFill>
                  <a:srgbClr val="FFC000"/>
                </a:solidFill>
              </a:rPr>
              <a:t>Someone who had a job to finish.</a:t>
            </a:r>
          </a:p>
          <a:p>
            <a:pPr marL="400050" lvl="1" indent="0">
              <a:buNone/>
            </a:pPr>
            <a:r>
              <a:rPr lang="en-US" baseline="30000" dirty="0"/>
              <a:t>17</a:t>
            </a:r>
            <a:r>
              <a:rPr lang="en-US" dirty="0"/>
              <a:t> Tell Archippus: “See to it that you complete the work you have received in the Lord.”</a:t>
            </a:r>
          </a:p>
          <a:p>
            <a:r>
              <a:rPr lang="en-US" b="1" dirty="0"/>
              <a:t>We </a:t>
            </a:r>
            <a:r>
              <a:rPr lang="en-US" b="1" i="1" dirty="0"/>
              <a:t>don’t know</a:t>
            </a:r>
            <a:r>
              <a:rPr lang="en-US" b="1" dirty="0"/>
              <a:t> what </a:t>
            </a:r>
            <a:r>
              <a:rPr lang="en-US" b="1" i="1" dirty="0"/>
              <a:t>specific work</a:t>
            </a:r>
            <a:r>
              <a:rPr lang="en-US" b="1" dirty="0"/>
              <a:t> Paul had in mind, but there was something that Archippus had to do that Paul urged him to complete.</a:t>
            </a:r>
          </a:p>
          <a:p>
            <a:r>
              <a:rPr lang="en-US" b="1" dirty="0"/>
              <a:t>Perhaps the most valuable people in church are those who will </a:t>
            </a:r>
            <a:r>
              <a:rPr lang="en-US" b="1" i="1" dirty="0"/>
              <a:t>see things through</a:t>
            </a:r>
            <a:r>
              <a:rPr lang="en-US" b="1" dirty="0"/>
              <a:t>, who will </a:t>
            </a:r>
            <a:r>
              <a:rPr lang="en-US" b="1" i="1" dirty="0"/>
              <a:t>finish the job</a:t>
            </a:r>
            <a:r>
              <a:rPr lang="en-US" b="1" dirty="0"/>
              <a:t>, who will </a:t>
            </a:r>
            <a:r>
              <a:rPr lang="en-US" b="1" i="1" dirty="0"/>
              <a:t>finish well</a:t>
            </a:r>
            <a:r>
              <a:rPr lang="en-US" b="1" dirty="0"/>
              <a:t>.</a:t>
            </a:r>
          </a:p>
          <a:p>
            <a:pPr marL="0" indent="0">
              <a:buNone/>
            </a:pPr>
            <a:endParaRPr lang="en-US" dirty="0"/>
          </a:p>
        </p:txBody>
      </p:sp>
    </p:spTree>
    <p:extLst>
      <p:ext uri="{BB962C8B-B14F-4D97-AF65-F5344CB8AC3E}">
        <p14:creationId xmlns:p14="http://schemas.microsoft.com/office/powerpoint/2010/main" val="3483383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59C0F-2899-B843-BF93-F8EE85D47893}"/>
              </a:ext>
            </a:extLst>
          </p:cNvPr>
          <p:cNvSpPr>
            <a:spLocks noGrp="1"/>
          </p:cNvSpPr>
          <p:nvPr>
            <p:ph sz="half" idx="1"/>
          </p:nvPr>
        </p:nvSpPr>
        <p:spPr>
          <a:xfrm>
            <a:off x="457200" y="533400"/>
            <a:ext cx="8229600" cy="5822950"/>
          </a:xfrm>
        </p:spPr>
        <p:txBody>
          <a:bodyPr/>
          <a:lstStyle/>
          <a:p>
            <a:pPr marL="514350" indent="-514350">
              <a:buFont typeface="+mj-lt"/>
              <a:buAutoNum type="arabicPeriod" startAt="12"/>
            </a:pPr>
            <a:r>
              <a:rPr lang="en-US" sz="3200" dirty="0">
                <a:solidFill>
                  <a:srgbClr val="FFC000"/>
                </a:solidFill>
              </a:rPr>
              <a:t>Someone who had some reading to do.</a:t>
            </a:r>
          </a:p>
          <a:p>
            <a:pPr marL="400050" lvl="1" indent="0">
              <a:buNone/>
            </a:pPr>
            <a:r>
              <a:rPr lang="en-US" baseline="30000" dirty="0"/>
              <a:t>16</a:t>
            </a:r>
            <a:r>
              <a:rPr lang="en-US" dirty="0"/>
              <a:t> After this letter has been read to you, see that it is also read in the church of the Laodiceans and that you in turn read the letter from Laodicea. </a:t>
            </a:r>
          </a:p>
          <a:p>
            <a:r>
              <a:rPr lang="en-US" dirty="0"/>
              <a:t>While Paul’s epistles are letters to people he loved, they are also Holy Scripture preserved through the ages for every believer in every place.</a:t>
            </a:r>
          </a:p>
          <a:p>
            <a:r>
              <a:rPr lang="en-US" dirty="0"/>
              <a:t>So, whatever else we do with them, we should read and heed.</a:t>
            </a:r>
          </a:p>
        </p:txBody>
      </p:sp>
    </p:spTree>
    <p:extLst>
      <p:ext uri="{BB962C8B-B14F-4D97-AF65-F5344CB8AC3E}">
        <p14:creationId xmlns:p14="http://schemas.microsoft.com/office/powerpoint/2010/main" val="3020709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59C0F-2899-B843-BF93-F8EE85D47893}"/>
              </a:ext>
            </a:extLst>
          </p:cNvPr>
          <p:cNvSpPr>
            <a:spLocks noGrp="1"/>
          </p:cNvSpPr>
          <p:nvPr>
            <p:ph sz="half" idx="1"/>
          </p:nvPr>
        </p:nvSpPr>
        <p:spPr>
          <a:xfrm>
            <a:off x="457200" y="533400"/>
            <a:ext cx="8229600" cy="5822950"/>
          </a:xfrm>
        </p:spPr>
        <p:txBody>
          <a:bodyPr/>
          <a:lstStyle/>
          <a:p>
            <a:pPr marL="0" indent="0">
              <a:buNone/>
            </a:pPr>
            <a:endParaRPr lang="en-US" dirty="0"/>
          </a:p>
        </p:txBody>
      </p:sp>
    </p:spTree>
    <p:extLst>
      <p:ext uri="{BB962C8B-B14F-4D97-AF65-F5344CB8AC3E}">
        <p14:creationId xmlns:p14="http://schemas.microsoft.com/office/powerpoint/2010/main" val="1555647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E2D5BCAB-DDE2-EC4C-AC11-4AF82E6F57A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52270" y="1828800"/>
            <a:ext cx="8345416" cy="4759790"/>
          </a:xfrm>
        </p:spPr>
      </p:pic>
      <p:sp>
        <p:nvSpPr>
          <p:cNvPr id="5" name="Left Arrow 4">
            <a:extLst>
              <a:ext uri="{FF2B5EF4-FFF2-40B4-BE49-F238E27FC236}">
                <a16:creationId xmlns:a16="http://schemas.microsoft.com/office/drawing/2014/main" id="{F29CDF23-5358-B447-8024-64816D31525C}"/>
              </a:ext>
            </a:extLst>
          </p:cNvPr>
          <p:cNvSpPr/>
          <p:nvPr/>
        </p:nvSpPr>
        <p:spPr>
          <a:xfrm>
            <a:off x="7848600" y="4384210"/>
            <a:ext cx="609600" cy="304800"/>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eft Arrow 9">
            <a:extLst>
              <a:ext uri="{FF2B5EF4-FFF2-40B4-BE49-F238E27FC236}">
                <a16:creationId xmlns:a16="http://schemas.microsoft.com/office/drawing/2014/main" id="{67739EE8-49FD-0549-A8A6-FC2355C16F39}"/>
              </a:ext>
            </a:extLst>
          </p:cNvPr>
          <p:cNvSpPr/>
          <p:nvPr/>
        </p:nvSpPr>
        <p:spPr>
          <a:xfrm>
            <a:off x="5486400" y="5105400"/>
            <a:ext cx="609600" cy="304800"/>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Arrow 10">
            <a:extLst>
              <a:ext uri="{FF2B5EF4-FFF2-40B4-BE49-F238E27FC236}">
                <a16:creationId xmlns:a16="http://schemas.microsoft.com/office/drawing/2014/main" id="{2758867A-A3E6-424D-99C7-34124522AEA3}"/>
              </a:ext>
            </a:extLst>
          </p:cNvPr>
          <p:cNvSpPr/>
          <p:nvPr/>
        </p:nvSpPr>
        <p:spPr>
          <a:xfrm>
            <a:off x="8022771" y="6172200"/>
            <a:ext cx="609600" cy="304800"/>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770522E-71C3-C546-98FE-9C138BDDC5C2}"/>
              </a:ext>
            </a:extLst>
          </p:cNvPr>
          <p:cNvSpPr txBox="1"/>
          <p:nvPr/>
        </p:nvSpPr>
        <p:spPr>
          <a:xfrm>
            <a:off x="838200" y="381000"/>
            <a:ext cx="7772400" cy="1077218"/>
          </a:xfrm>
          <a:prstGeom prst="rect">
            <a:avLst/>
          </a:prstGeom>
          <a:noFill/>
        </p:spPr>
        <p:txBody>
          <a:bodyPr wrap="square" rtlCol="0">
            <a:spAutoFit/>
          </a:bodyPr>
          <a:lstStyle/>
          <a:p>
            <a:pPr algn="ctr"/>
            <a:r>
              <a:rPr lang="en-US" sz="3200" dirty="0"/>
              <a:t>Precepts for the Innermost and Outermost Life [Maclaren]</a:t>
            </a:r>
          </a:p>
        </p:txBody>
      </p:sp>
    </p:spTree>
    <p:extLst>
      <p:ext uri="{BB962C8B-B14F-4D97-AF65-F5344CB8AC3E}">
        <p14:creationId xmlns:p14="http://schemas.microsoft.com/office/powerpoint/2010/main" val="2040524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0512C-762A-6747-A2AF-F6CE742D1666}"/>
              </a:ext>
            </a:extLst>
          </p:cNvPr>
          <p:cNvSpPr>
            <a:spLocks noGrp="1"/>
          </p:cNvSpPr>
          <p:nvPr>
            <p:ph type="title"/>
          </p:nvPr>
        </p:nvSpPr>
        <p:spPr/>
        <p:txBody>
          <a:bodyPr>
            <a:noAutofit/>
          </a:bodyPr>
          <a:lstStyle/>
          <a:p>
            <a:r>
              <a:rPr lang="en-US" sz="3600" dirty="0">
                <a:solidFill>
                  <a:srgbClr val="FFC000"/>
                </a:solidFill>
              </a:rPr>
              <a:t>My Favorite Logos Tools</a:t>
            </a:r>
            <a:br>
              <a:rPr lang="en-US" sz="3600" dirty="0">
                <a:solidFill>
                  <a:srgbClr val="FFC000"/>
                </a:solidFill>
              </a:rPr>
            </a:br>
            <a:r>
              <a:rPr lang="en-US" sz="3600" dirty="0">
                <a:solidFill>
                  <a:srgbClr val="FFC000"/>
                </a:solidFill>
              </a:rPr>
              <a:t>for Text-driven Preaching</a:t>
            </a:r>
          </a:p>
        </p:txBody>
      </p:sp>
      <p:pic>
        <p:nvPicPr>
          <p:cNvPr id="4" name="Content Placeholder 4">
            <a:extLst>
              <a:ext uri="{FF2B5EF4-FFF2-40B4-BE49-F238E27FC236}">
                <a16:creationId xmlns:a16="http://schemas.microsoft.com/office/drawing/2014/main" id="{5BBB3AC5-66BF-2449-9529-1F6B1FD4BD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251607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1EC72C-54BC-BA4A-B0FA-3CE6D2DF6A80}"/>
              </a:ext>
            </a:extLst>
          </p:cNvPr>
          <p:cNvSpPr>
            <a:spLocks noGrp="1"/>
          </p:cNvSpPr>
          <p:nvPr>
            <p:ph idx="1"/>
          </p:nvPr>
        </p:nvSpPr>
        <p:spPr>
          <a:xfrm>
            <a:off x="6324600" y="1447800"/>
            <a:ext cx="2362200" cy="4678363"/>
          </a:xfrm>
        </p:spPr>
        <p:txBody>
          <a:bodyPr>
            <a:normAutofit fontScale="92500" lnSpcReduction="10000"/>
          </a:bodyPr>
          <a:lstStyle/>
          <a:p>
            <a:pPr marL="0" indent="0">
              <a:buNone/>
            </a:pPr>
            <a:r>
              <a:rPr lang="en-US" sz="3200" dirty="0"/>
              <a:t>Creating and working with </a:t>
            </a:r>
            <a:r>
              <a:rPr lang="en-US" sz="3200" dirty="0">
                <a:solidFill>
                  <a:srgbClr val="FFC000"/>
                </a:solidFill>
              </a:rPr>
              <a:t>clausal outlines </a:t>
            </a:r>
            <a:r>
              <a:rPr lang="en-US" sz="3200" dirty="0"/>
              <a:t>is one of the ways Logos Bible Software excels as a sermon writing tool. </a:t>
            </a:r>
          </a:p>
        </p:txBody>
      </p:sp>
      <p:sp>
        <p:nvSpPr>
          <p:cNvPr id="7" name="Title 6">
            <a:extLst>
              <a:ext uri="{FF2B5EF4-FFF2-40B4-BE49-F238E27FC236}">
                <a16:creationId xmlns:a16="http://schemas.microsoft.com/office/drawing/2014/main" id="{9C6EF1CF-28BD-ED41-AEF6-5AB29A4E60BB}"/>
              </a:ext>
            </a:extLst>
          </p:cNvPr>
          <p:cNvSpPr txBox="1">
            <a:spLocks noGrp="1"/>
          </p:cNvSpPr>
          <p:nvPr>
            <p:ph type="title"/>
          </p:nvPr>
        </p:nvSpPr>
        <p:spPr>
          <a:xfrm>
            <a:off x="449580" y="304800"/>
            <a:ext cx="8229600" cy="646331"/>
          </a:xfrm>
          <a:prstGeom prst="rect">
            <a:avLst/>
          </a:prstGeom>
          <a:noFill/>
        </p:spPr>
        <p:txBody>
          <a:bodyPr wrap="square" rtlCol="0">
            <a:spAutoFit/>
          </a:bodyPr>
          <a:lstStyle/>
          <a:p>
            <a:pPr algn="l"/>
            <a:r>
              <a:rPr lang="en-US" sz="3600" dirty="0">
                <a:solidFill>
                  <a:schemeClr val="bg2">
                    <a:lumMod val="40000"/>
                    <a:lumOff val="60000"/>
                  </a:schemeClr>
                </a:solidFill>
              </a:rPr>
              <a:t>1. Clausal Outlines.</a:t>
            </a:r>
          </a:p>
        </p:txBody>
      </p:sp>
      <p:pic>
        <p:nvPicPr>
          <p:cNvPr id="8" name="Content Placeholder 4">
            <a:extLst>
              <a:ext uri="{FF2B5EF4-FFF2-40B4-BE49-F238E27FC236}">
                <a16:creationId xmlns:a16="http://schemas.microsoft.com/office/drawing/2014/main" id="{6B7284B4-3C97-B044-B345-F5D5729DB887}"/>
              </a:ext>
            </a:extLst>
          </p:cNvPr>
          <p:cNvPicPr>
            <a:picLocks noChangeAspect="1"/>
          </p:cNvPicPr>
          <p:nvPr/>
        </p:nvPicPr>
        <p:blipFill rotWithShape="1">
          <a:blip r:embed="rId2">
            <a:extLst>
              <a:ext uri="{28A0092B-C50C-407E-A947-70E740481C1C}">
                <a14:useLocalDpi xmlns:a14="http://schemas.microsoft.com/office/drawing/2010/main" val="0"/>
              </a:ext>
            </a:extLst>
          </a:blip>
          <a:srcRect r="23974"/>
          <a:stretch/>
        </p:blipFill>
        <p:spPr>
          <a:xfrm>
            <a:off x="228600" y="1447800"/>
            <a:ext cx="5789718" cy="4419600"/>
          </a:xfrm>
          <a:prstGeom prst="rect">
            <a:avLst/>
          </a:prstGeom>
        </p:spPr>
      </p:pic>
    </p:spTree>
    <p:extLst>
      <p:ext uri="{BB962C8B-B14F-4D97-AF65-F5344CB8AC3E}">
        <p14:creationId xmlns:p14="http://schemas.microsoft.com/office/powerpoint/2010/main" val="42296156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3D19D730-87E5-A745-A5FB-D218F69D956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000" y="166598"/>
            <a:ext cx="5715000" cy="6601001"/>
          </a:xfrm>
        </p:spPr>
      </p:pic>
      <p:sp>
        <p:nvSpPr>
          <p:cNvPr id="8" name="Content Placeholder 7">
            <a:extLst>
              <a:ext uri="{FF2B5EF4-FFF2-40B4-BE49-F238E27FC236}">
                <a16:creationId xmlns:a16="http://schemas.microsoft.com/office/drawing/2014/main" id="{2AEB4FCF-22A7-6341-99DA-550AC00DAB47}"/>
              </a:ext>
            </a:extLst>
          </p:cNvPr>
          <p:cNvSpPr>
            <a:spLocks noGrp="1"/>
          </p:cNvSpPr>
          <p:nvPr>
            <p:ph sz="half" idx="2"/>
          </p:nvPr>
        </p:nvSpPr>
        <p:spPr>
          <a:xfrm>
            <a:off x="6477000" y="533399"/>
            <a:ext cx="2217019" cy="5867401"/>
          </a:xfrm>
        </p:spPr>
        <p:txBody>
          <a:bodyPr/>
          <a:lstStyle/>
          <a:p>
            <a:pPr marL="0" indent="0">
              <a:buNone/>
            </a:pPr>
            <a:r>
              <a:rPr lang="en-US" dirty="0"/>
              <a:t>Dean Deppe,</a:t>
            </a:r>
            <a:br>
              <a:rPr lang="en-US" dirty="0"/>
            </a:br>
            <a:r>
              <a:rPr lang="en-US" b="1" i="1" dirty="0">
                <a:solidFill>
                  <a:schemeClr val="accent6"/>
                </a:solidFill>
              </a:rPr>
              <a:t>The Lexham Clausal Outlines of the New Testament.</a:t>
            </a:r>
          </a:p>
          <a:p>
            <a:pPr marL="0" indent="0">
              <a:buNone/>
            </a:pPr>
            <a:r>
              <a:rPr lang="en-US" dirty="0"/>
              <a:t>If you have this resource, it will be a </a:t>
            </a:r>
            <a:r>
              <a:rPr lang="en-US" dirty="0">
                <a:solidFill>
                  <a:srgbClr val="FFC000"/>
                </a:solidFill>
              </a:rPr>
              <a:t>book</a:t>
            </a:r>
            <a:r>
              <a:rPr lang="en-US" dirty="0"/>
              <a:t> in your logos </a:t>
            </a:r>
            <a:r>
              <a:rPr lang="en-US" dirty="0">
                <a:solidFill>
                  <a:srgbClr val="FFC000"/>
                </a:solidFill>
              </a:rPr>
              <a:t>library</a:t>
            </a:r>
            <a:r>
              <a:rPr lang="en-US" dirty="0"/>
              <a:t>.</a:t>
            </a:r>
          </a:p>
        </p:txBody>
      </p:sp>
    </p:spTree>
    <p:extLst>
      <p:ext uri="{BB962C8B-B14F-4D97-AF65-F5344CB8AC3E}">
        <p14:creationId xmlns:p14="http://schemas.microsoft.com/office/powerpoint/2010/main" val="1439818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BC8B76C-6C7B-7D43-BAD7-6F3CF2CCE5F6}"/>
              </a:ext>
            </a:extLst>
          </p:cNvPr>
          <p:cNvSpPr>
            <a:spLocks noGrp="1"/>
          </p:cNvSpPr>
          <p:nvPr>
            <p:ph type="title"/>
          </p:nvPr>
        </p:nvSpPr>
        <p:spPr>
          <a:xfrm>
            <a:off x="533400" y="304800"/>
            <a:ext cx="8153400" cy="990600"/>
          </a:xfrm>
        </p:spPr>
        <p:txBody>
          <a:bodyPr>
            <a:noAutofit/>
          </a:bodyPr>
          <a:lstStyle/>
          <a:p>
            <a:pPr algn="l"/>
            <a:r>
              <a:rPr lang="en-US" sz="3600" dirty="0"/>
              <a:t>The new and improved way to get clausal outlines: </a:t>
            </a:r>
            <a:r>
              <a:rPr lang="en-US" sz="3600" dirty="0">
                <a:solidFill>
                  <a:srgbClr val="FFC000"/>
                </a:solidFill>
              </a:rPr>
              <a:t>Lexham Discourse Datasets</a:t>
            </a:r>
            <a:r>
              <a:rPr lang="en-US" sz="3600" dirty="0"/>
              <a:t>.</a:t>
            </a:r>
            <a:endParaRPr lang="en-US" sz="3600" b="1" i="1" dirty="0">
              <a:solidFill>
                <a:schemeClr val="accent6"/>
              </a:solidFill>
            </a:endParaRPr>
          </a:p>
        </p:txBody>
      </p:sp>
      <p:pic>
        <p:nvPicPr>
          <p:cNvPr id="8" name="Content Placeholder 7">
            <a:extLst>
              <a:ext uri="{FF2B5EF4-FFF2-40B4-BE49-F238E27FC236}">
                <a16:creationId xmlns:a16="http://schemas.microsoft.com/office/drawing/2014/main" id="{C90EE42D-BB60-F947-A611-F804160C1E4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28600" y="1676400"/>
            <a:ext cx="5867400" cy="5017253"/>
          </a:xfrm>
        </p:spPr>
      </p:pic>
      <p:sp>
        <p:nvSpPr>
          <p:cNvPr id="2" name="TextBox 1">
            <a:extLst>
              <a:ext uri="{FF2B5EF4-FFF2-40B4-BE49-F238E27FC236}">
                <a16:creationId xmlns:a16="http://schemas.microsoft.com/office/drawing/2014/main" id="{5A11F89E-B128-8641-ADD2-11D49AFE09B7}"/>
              </a:ext>
            </a:extLst>
          </p:cNvPr>
          <p:cNvSpPr txBox="1"/>
          <p:nvPr/>
        </p:nvSpPr>
        <p:spPr>
          <a:xfrm>
            <a:off x="6400800" y="1676400"/>
            <a:ext cx="2438400" cy="4401205"/>
          </a:xfrm>
          <a:prstGeom prst="rect">
            <a:avLst/>
          </a:prstGeom>
          <a:noFill/>
        </p:spPr>
        <p:txBody>
          <a:bodyPr wrap="square" rtlCol="0">
            <a:spAutoFit/>
          </a:bodyPr>
          <a:lstStyle/>
          <a:p>
            <a:r>
              <a:rPr lang="en-US" sz="2800" dirty="0"/>
              <a:t>Lexham Discourse Datasets are not books in your library, but datasets that </a:t>
            </a:r>
            <a:r>
              <a:rPr lang="en-US" sz="2800" dirty="0">
                <a:solidFill>
                  <a:srgbClr val="FFC000"/>
                </a:solidFill>
              </a:rPr>
              <a:t>enable features </a:t>
            </a:r>
            <a:r>
              <a:rPr lang="en-US" sz="2800" dirty="0"/>
              <a:t>within your Logos Bibles.</a:t>
            </a:r>
            <a:r>
              <a:rPr lang="en-US" sz="2800" dirty="0">
                <a:solidFill>
                  <a:srgbClr val="FFC000"/>
                </a:solidFill>
              </a:rPr>
              <a:t> </a:t>
            </a:r>
            <a:endParaRPr lang="en-US" sz="2800" dirty="0"/>
          </a:p>
        </p:txBody>
      </p:sp>
    </p:spTree>
    <p:extLst>
      <p:ext uri="{BB962C8B-B14F-4D97-AF65-F5344CB8AC3E}">
        <p14:creationId xmlns:p14="http://schemas.microsoft.com/office/powerpoint/2010/main" val="26099044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212301C-FF76-2E40-90E9-7EF9FEF3FE7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95400" y="1744824"/>
            <a:ext cx="6551302" cy="4696213"/>
          </a:xfrm>
          <a:solidFill>
            <a:schemeClr val="accent2"/>
          </a:solidFill>
        </p:spPr>
      </p:pic>
      <p:sp>
        <p:nvSpPr>
          <p:cNvPr id="3" name="Content Placeholder 2">
            <a:extLst>
              <a:ext uri="{FF2B5EF4-FFF2-40B4-BE49-F238E27FC236}">
                <a16:creationId xmlns:a16="http://schemas.microsoft.com/office/drawing/2014/main" id="{014F97CF-ADDE-F748-ADAD-87971B8A055F}"/>
              </a:ext>
            </a:extLst>
          </p:cNvPr>
          <p:cNvSpPr>
            <a:spLocks noGrp="1"/>
          </p:cNvSpPr>
          <p:nvPr>
            <p:ph sz="half" idx="2"/>
          </p:nvPr>
        </p:nvSpPr>
        <p:spPr>
          <a:xfrm>
            <a:off x="409903" y="457200"/>
            <a:ext cx="8465419" cy="1143000"/>
          </a:xfrm>
        </p:spPr>
        <p:txBody>
          <a:bodyPr/>
          <a:lstStyle/>
          <a:p>
            <a:pPr marL="0" indent="0">
              <a:buNone/>
            </a:pPr>
            <a:r>
              <a:rPr lang="en-US" dirty="0"/>
              <a:t>The </a:t>
            </a:r>
            <a:r>
              <a:rPr lang="en-US" dirty="0">
                <a:solidFill>
                  <a:srgbClr val="FFC000"/>
                </a:solidFill>
              </a:rPr>
              <a:t>Lexham Discourse Datasets </a:t>
            </a:r>
            <a:r>
              <a:rPr lang="en-US" dirty="0"/>
              <a:t>can create </a:t>
            </a:r>
            <a:r>
              <a:rPr lang="en-US" dirty="0">
                <a:solidFill>
                  <a:srgbClr val="FFC000"/>
                </a:solidFill>
              </a:rPr>
              <a:t>propositional outlines </a:t>
            </a:r>
            <a:r>
              <a:rPr lang="en-US" dirty="0"/>
              <a:t>in most Bibles. </a:t>
            </a:r>
          </a:p>
        </p:txBody>
      </p:sp>
      <p:sp>
        <p:nvSpPr>
          <p:cNvPr id="7" name="Donut 6">
            <a:extLst>
              <a:ext uri="{FF2B5EF4-FFF2-40B4-BE49-F238E27FC236}">
                <a16:creationId xmlns:a16="http://schemas.microsoft.com/office/drawing/2014/main" id="{737155C2-DF0F-C64D-88DA-30E9616252D7}"/>
              </a:ext>
            </a:extLst>
          </p:cNvPr>
          <p:cNvSpPr/>
          <p:nvPr/>
        </p:nvSpPr>
        <p:spPr>
          <a:xfrm>
            <a:off x="2890012" y="1914938"/>
            <a:ext cx="609600" cy="609600"/>
          </a:xfrm>
          <a:prstGeom prst="donut">
            <a:avLst>
              <a:gd name="adj" fmla="val 263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Donut 9">
            <a:extLst>
              <a:ext uri="{FF2B5EF4-FFF2-40B4-BE49-F238E27FC236}">
                <a16:creationId xmlns:a16="http://schemas.microsoft.com/office/drawing/2014/main" id="{054BF73E-98E6-7C4F-B6B7-737975A9F24E}"/>
              </a:ext>
            </a:extLst>
          </p:cNvPr>
          <p:cNvSpPr/>
          <p:nvPr/>
        </p:nvSpPr>
        <p:spPr>
          <a:xfrm>
            <a:off x="3173041" y="3254730"/>
            <a:ext cx="1703759" cy="838200"/>
          </a:xfrm>
          <a:prstGeom prst="donut">
            <a:avLst>
              <a:gd name="adj" fmla="val 303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9356190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6E68FB-1405-DC43-A2CC-74CDB535F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876"/>
            <a:ext cx="9144000" cy="5996247"/>
          </a:xfrm>
          <a:prstGeom prst="rect">
            <a:avLst/>
          </a:prstGeom>
        </p:spPr>
      </p:pic>
    </p:spTree>
    <p:extLst>
      <p:ext uri="{BB962C8B-B14F-4D97-AF65-F5344CB8AC3E}">
        <p14:creationId xmlns:p14="http://schemas.microsoft.com/office/powerpoint/2010/main" val="21307935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A3B2C2-1B7F-FE4F-A2DC-F36CAFF78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4850"/>
            <a:ext cx="9144000" cy="5448300"/>
          </a:xfrm>
          <a:prstGeom prst="rect">
            <a:avLst/>
          </a:prstGeom>
        </p:spPr>
      </p:pic>
    </p:spTree>
    <p:extLst>
      <p:ext uri="{BB962C8B-B14F-4D97-AF65-F5344CB8AC3E}">
        <p14:creationId xmlns:p14="http://schemas.microsoft.com/office/powerpoint/2010/main" val="199395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ACE583-8D71-304B-9E75-181DFDC1F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00" y="463550"/>
            <a:ext cx="8051800" cy="5930900"/>
          </a:xfrm>
          <a:prstGeom prst="rect">
            <a:avLst/>
          </a:prstGeom>
        </p:spPr>
      </p:pic>
    </p:spTree>
    <p:extLst>
      <p:ext uri="{BB962C8B-B14F-4D97-AF65-F5344CB8AC3E}">
        <p14:creationId xmlns:p14="http://schemas.microsoft.com/office/powerpoint/2010/main" val="10705323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A292D3-5E4E-A142-ACE0-5236D09C8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50" y="381000"/>
            <a:ext cx="8064500" cy="6096000"/>
          </a:xfrm>
          <a:prstGeom prst="rect">
            <a:avLst/>
          </a:prstGeom>
        </p:spPr>
      </p:pic>
    </p:spTree>
    <p:extLst>
      <p:ext uri="{BB962C8B-B14F-4D97-AF65-F5344CB8AC3E}">
        <p14:creationId xmlns:p14="http://schemas.microsoft.com/office/powerpoint/2010/main" val="1188194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E4DE95-606E-E342-A5C6-4D107583519C}"/>
              </a:ext>
            </a:extLst>
          </p:cNvPr>
          <p:cNvSpPr>
            <a:spLocks noGrp="1"/>
          </p:cNvSpPr>
          <p:nvPr>
            <p:ph sz="half" idx="1"/>
          </p:nvPr>
        </p:nvSpPr>
        <p:spPr/>
        <p:txBody>
          <a:bodyPr/>
          <a:lstStyle/>
          <a:p>
            <a:endParaRPr lang="en-US" dirty="0"/>
          </a:p>
        </p:txBody>
      </p:sp>
      <p:sp>
        <p:nvSpPr>
          <p:cNvPr id="3" name="Content Placeholder 2">
            <a:extLst>
              <a:ext uri="{FF2B5EF4-FFF2-40B4-BE49-F238E27FC236}">
                <a16:creationId xmlns:a16="http://schemas.microsoft.com/office/drawing/2014/main" id="{71DBF565-4DEE-534C-A3D5-5795BE442953}"/>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4034860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B93AC-6A1D-1349-B133-62F18C4A1262}"/>
              </a:ext>
            </a:extLst>
          </p:cNvPr>
          <p:cNvSpPr>
            <a:spLocks noGrp="1"/>
          </p:cNvSpPr>
          <p:nvPr>
            <p:ph sz="half" idx="1"/>
          </p:nvPr>
        </p:nvSpPr>
        <p:spPr>
          <a:xfrm>
            <a:off x="457200" y="533400"/>
            <a:ext cx="8229600" cy="5822950"/>
          </a:xfrm>
        </p:spPr>
        <p:txBody>
          <a:bodyPr/>
          <a:lstStyle/>
          <a:p>
            <a:pPr marL="0" indent="0" algn="ctr">
              <a:buNone/>
            </a:pPr>
            <a:r>
              <a:rPr lang="en-US" dirty="0">
                <a:solidFill>
                  <a:srgbClr val="FFC000"/>
                </a:solidFill>
              </a:rPr>
              <a:t>“Precepts for the Innermost and Outermost Life”</a:t>
            </a:r>
          </a:p>
          <a:p>
            <a:pPr marL="0" indent="0" algn="ctr">
              <a:buNone/>
            </a:pPr>
            <a:r>
              <a:rPr lang="en-US" sz="2000" dirty="0"/>
              <a:t>Alexander Maclaren</a:t>
            </a:r>
          </a:p>
          <a:p>
            <a:pPr marL="514350" indent="-514350">
              <a:buFont typeface="+mj-lt"/>
              <a:buAutoNum type="arabicPeriod"/>
            </a:pPr>
            <a:r>
              <a:rPr lang="en-US" dirty="0"/>
              <a:t>“So we have here, first, an exhortation to </a:t>
            </a:r>
            <a:r>
              <a:rPr lang="en-US" dirty="0">
                <a:solidFill>
                  <a:srgbClr val="FFC000"/>
                </a:solidFill>
              </a:rPr>
              <a:t>a hidden life of constant prayer</a:t>
            </a:r>
            <a:r>
              <a:rPr lang="en-US" dirty="0"/>
              <a:t>.”</a:t>
            </a:r>
          </a:p>
          <a:p>
            <a:pPr marL="514350" indent="-514350">
              <a:buFont typeface="+mj-lt"/>
              <a:buAutoNum type="arabicPeriod"/>
            </a:pPr>
            <a:r>
              <a:rPr lang="en-US" dirty="0"/>
              <a:t>“We have here next, a couple of precepts, which spring at a bound from the innermost secret Christian life to its circumference, and refer to the outward life in regard to the non-Christian world, enjoining, in view of it, </a:t>
            </a:r>
            <a:r>
              <a:rPr lang="en-US" dirty="0">
                <a:solidFill>
                  <a:srgbClr val="FFC000"/>
                </a:solidFill>
              </a:rPr>
              <a:t>a wise walk and gracious speech</a:t>
            </a:r>
            <a:r>
              <a:rPr lang="en-US" dirty="0"/>
              <a:t>.” (From the Expositor’s Bible)</a:t>
            </a:r>
          </a:p>
          <a:p>
            <a:endParaRPr lang="en-US" dirty="0"/>
          </a:p>
        </p:txBody>
      </p:sp>
    </p:spTree>
    <p:extLst>
      <p:ext uri="{BB962C8B-B14F-4D97-AF65-F5344CB8AC3E}">
        <p14:creationId xmlns:p14="http://schemas.microsoft.com/office/powerpoint/2010/main" val="2921362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7AE4A1-0ACD-1243-AA41-B5DBD9BDA06B}"/>
              </a:ext>
            </a:extLst>
          </p:cNvPr>
          <p:cNvSpPr>
            <a:spLocks noGrp="1"/>
          </p:cNvSpPr>
          <p:nvPr>
            <p:ph sz="half" idx="1"/>
          </p:nvPr>
        </p:nvSpPr>
        <p:spPr/>
        <p:txBody>
          <a:bodyPr/>
          <a:lstStyle/>
          <a:p>
            <a:endParaRPr lang="en-US"/>
          </a:p>
        </p:txBody>
      </p:sp>
      <p:sp>
        <p:nvSpPr>
          <p:cNvPr id="3" name="Content Placeholder 2">
            <a:extLst>
              <a:ext uri="{FF2B5EF4-FFF2-40B4-BE49-F238E27FC236}">
                <a16:creationId xmlns:a16="http://schemas.microsoft.com/office/drawing/2014/main" id="{D9DDA498-0F7E-314C-A2CF-617C31629978}"/>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281959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B93AC-6A1D-1349-B133-62F18C4A1262}"/>
              </a:ext>
            </a:extLst>
          </p:cNvPr>
          <p:cNvSpPr>
            <a:spLocks noGrp="1"/>
          </p:cNvSpPr>
          <p:nvPr>
            <p:ph sz="half" idx="1"/>
          </p:nvPr>
        </p:nvSpPr>
        <p:spPr>
          <a:xfrm>
            <a:off x="457200" y="533400"/>
            <a:ext cx="8229600" cy="5822950"/>
          </a:xfrm>
        </p:spPr>
        <p:txBody>
          <a:bodyPr>
            <a:normAutofit/>
          </a:bodyPr>
          <a:lstStyle/>
          <a:p>
            <a:pPr marL="0" indent="0" algn="ctr">
              <a:buNone/>
            </a:pPr>
            <a:r>
              <a:rPr lang="en-US" dirty="0">
                <a:solidFill>
                  <a:srgbClr val="FFC000"/>
                </a:solidFill>
              </a:rPr>
              <a:t>“Praying with Power”</a:t>
            </a:r>
          </a:p>
          <a:p>
            <a:pPr marL="0" indent="0" algn="ctr">
              <a:buNone/>
            </a:pPr>
            <a:r>
              <a:rPr lang="en-US" dirty="0"/>
              <a:t>Barry McCarty</a:t>
            </a:r>
          </a:p>
          <a:p>
            <a:pPr marL="0" indent="0" algn="ctr">
              <a:buNone/>
            </a:pPr>
            <a:r>
              <a:rPr lang="en-US" sz="2200" dirty="0"/>
              <a:t>Colossians 4:2-4</a:t>
            </a:r>
          </a:p>
          <a:p>
            <a:pPr marL="0" indent="0">
              <a:buNone/>
            </a:pPr>
            <a:r>
              <a:rPr lang="en-US" sz="2200" b="1" baseline="30000" dirty="0"/>
              <a:t>2 </a:t>
            </a:r>
            <a:r>
              <a:rPr lang="en-US" sz="2200" dirty="0"/>
              <a:t>Continue steadfastly in prayer, being watchful in it with thanksgiving. </a:t>
            </a:r>
            <a:r>
              <a:rPr lang="en-US" sz="2200" b="1" baseline="30000" dirty="0"/>
              <a:t>3 </a:t>
            </a:r>
            <a:r>
              <a:rPr lang="en-US" sz="2200" dirty="0"/>
              <a:t>At the same time, pray also for us, that God may open to us a door for the word, to declare the mystery of Christ, on account of which I am in prison— </a:t>
            </a:r>
            <a:r>
              <a:rPr lang="en-US" sz="2200" b="1" baseline="30000" dirty="0"/>
              <a:t>4 </a:t>
            </a:r>
            <a:r>
              <a:rPr lang="en-US" sz="2200" dirty="0"/>
              <a:t>that I may make it clear, which is how I ought to speak. </a:t>
            </a:r>
          </a:p>
          <a:p>
            <a:pPr marL="0" indent="0" algn="ctr">
              <a:buNone/>
            </a:pPr>
            <a:endParaRPr lang="en-US" sz="2000" dirty="0"/>
          </a:p>
          <a:p>
            <a:pPr marL="514350" indent="-514350">
              <a:buFont typeface="+mj-lt"/>
              <a:buAutoNum type="arabicPeriod"/>
            </a:pPr>
            <a:r>
              <a:rPr lang="en-US" dirty="0"/>
              <a:t>Be persistent.</a:t>
            </a:r>
          </a:p>
          <a:p>
            <a:pPr marL="514350" indent="-514350">
              <a:buFont typeface="+mj-lt"/>
              <a:buAutoNum type="arabicPeriod"/>
            </a:pPr>
            <a:r>
              <a:rPr lang="en-US" dirty="0"/>
              <a:t>Be watchful.</a:t>
            </a:r>
          </a:p>
          <a:p>
            <a:pPr marL="514350" indent="-514350">
              <a:buFont typeface="+mj-lt"/>
              <a:buAutoNum type="arabicPeriod"/>
            </a:pPr>
            <a:r>
              <a:rPr lang="en-US" dirty="0"/>
              <a:t>Be thankful.</a:t>
            </a:r>
          </a:p>
          <a:p>
            <a:pPr marL="514350" indent="-514350">
              <a:buFont typeface="+mj-lt"/>
              <a:buAutoNum type="arabicPeriod"/>
            </a:pPr>
            <a:r>
              <a:rPr lang="en-US" dirty="0"/>
              <a:t>Be helpful.</a:t>
            </a:r>
          </a:p>
          <a:p>
            <a:endParaRPr lang="en-US" dirty="0"/>
          </a:p>
        </p:txBody>
      </p:sp>
    </p:spTree>
    <p:extLst>
      <p:ext uri="{BB962C8B-B14F-4D97-AF65-F5344CB8AC3E}">
        <p14:creationId xmlns:p14="http://schemas.microsoft.com/office/powerpoint/2010/main" val="4080381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B93AC-6A1D-1349-B133-62F18C4A1262}"/>
              </a:ext>
            </a:extLst>
          </p:cNvPr>
          <p:cNvSpPr>
            <a:spLocks noGrp="1"/>
          </p:cNvSpPr>
          <p:nvPr>
            <p:ph sz="half" idx="1"/>
          </p:nvPr>
        </p:nvSpPr>
        <p:spPr>
          <a:xfrm>
            <a:off x="457200" y="533400"/>
            <a:ext cx="8229600" cy="5822950"/>
          </a:xfrm>
        </p:spPr>
        <p:txBody>
          <a:bodyPr>
            <a:normAutofit/>
          </a:bodyPr>
          <a:lstStyle/>
          <a:p>
            <a:pPr marL="0" indent="0" algn="ctr">
              <a:buNone/>
            </a:pPr>
            <a:r>
              <a:rPr lang="en-US" dirty="0">
                <a:solidFill>
                  <a:srgbClr val="FFC000"/>
                </a:solidFill>
              </a:rPr>
              <a:t>“Praying with Power”</a:t>
            </a:r>
          </a:p>
          <a:p>
            <a:pPr marL="0" indent="0" algn="ctr">
              <a:buNone/>
            </a:pPr>
            <a:r>
              <a:rPr lang="en-US" dirty="0"/>
              <a:t>Barry McCarty</a:t>
            </a:r>
          </a:p>
          <a:p>
            <a:pPr marL="0" indent="0" algn="ctr">
              <a:buNone/>
            </a:pPr>
            <a:r>
              <a:rPr lang="en-US" sz="2200" dirty="0"/>
              <a:t>Colossians 4:2-4</a:t>
            </a:r>
          </a:p>
          <a:p>
            <a:pPr marL="0" indent="0">
              <a:buNone/>
            </a:pPr>
            <a:endParaRPr lang="en-US" b="1" i="1" dirty="0"/>
          </a:p>
          <a:p>
            <a:pPr marL="0" indent="0">
              <a:buNone/>
            </a:pPr>
            <a:r>
              <a:rPr lang="en-US" b="1" i="1" dirty="0"/>
              <a:t>Paul’s call to prayer shows us how to pray with power.</a:t>
            </a:r>
          </a:p>
          <a:p>
            <a:pPr marL="0" indent="0">
              <a:buNone/>
            </a:pPr>
            <a:endParaRPr lang="en-US" dirty="0"/>
          </a:p>
          <a:p>
            <a:endParaRPr lang="en-US" dirty="0"/>
          </a:p>
        </p:txBody>
      </p:sp>
    </p:spTree>
    <p:extLst>
      <p:ext uri="{BB962C8B-B14F-4D97-AF65-F5344CB8AC3E}">
        <p14:creationId xmlns:p14="http://schemas.microsoft.com/office/powerpoint/2010/main" val="3077383201"/>
      </p:ext>
    </p:extLst>
  </p:cSld>
  <p:clrMapOvr>
    <a:masterClrMapping/>
  </p:clrMapOvr>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4814</TotalTime>
  <Words>3422</Words>
  <Application>Microsoft Macintosh PowerPoint</Application>
  <PresentationFormat>On-screen Show (4:3)</PresentationFormat>
  <Paragraphs>237</Paragraphs>
  <Slides>59</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Calibri</vt:lpstr>
      <vt:lpstr>Times New Roman</vt:lpstr>
      <vt:lpstr> Black </vt:lpstr>
      <vt:lpstr>Preaching Colossians: Chapter 4—Final Instructions and Greetings  Prof. Barry McCarty SWBTS School of Preaching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Favorite Logos Tools for Text-driven Preaching</vt:lpstr>
      <vt:lpstr>1. Clausal Outlines.</vt:lpstr>
      <vt:lpstr>PowerPoint Presentation</vt:lpstr>
      <vt:lpstr>The new and improved way to get clausal outlines: Lexham Discourse Datasets.</vt:lpstr>
      <vt:lpstr>PowerPoint Presentation</vt:lpstr>
      <vt:lpstr>PowerPoint Presentation</vt:lpstr>
      <vt:lpstr>PowerPoint Presentation</vt:lpstr>
      <vt:lpstr>PowerPoint Presentation</vt:lpstr>
      <vt:lpstr>PowerPoint Presentation</vt:lpstr>
      <vt:lpstr>PowerPoint Presentation</vt:lpstr>
    </vt:vector>
  </TitlesOfParts>
  <Company>Peachtree Christian Church</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Usage Insights Notebooks</dc:title>
  <dc:creator>Barry McCarty</dc:creator>
  <cp:lastModifiedBy>Barry McCarty</cp:lastModifiedBy>
  <cp:revision>76</cp:revision>
  <cp:lastPrinted>2016-09-01T18:35:27Z</cp:lastPrinted>
  <dcterms:created xsi:type="dcterms:W3CDTF">2016-08-24T19:50:55Z</dcterms:created>
  <dcterms:modified xsi:type="dcterms:W3CDTF">2019-10-07T00:39:22Z</dcterms:modified>
</cp:coreProperties>
</file>